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67" r:id="rId4"/>
    <p:sldId id="266" r:id="rId5"/>
    <p:sldId id="268" r:id="rId6"/>
    <p:sldId id="261" r:id="rId7"/>
    <p:sldId id="269" r:id="rId8"/>
    <p:sldId id="270" r:id="rId9"/>
    <p:sldId id="271" r:id="rId10"/>
    <p:sldId id="272" r:id="rId11"/>
    <p:sldId id="264" r:id="rId12"/>
    <p:sldId id="273" r:id="rId13"/>
    <p:sldId id="274" r:id="rId14"/>
    <p:sldId id="260" r:id="rId15"/>
    <p:sldId id="263" r:id="rId16"/>
    <p:sldId id="258" r:id="rId17"/>
    <p:sldId id="25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McHardy" userId="1b16c8a2-eca2-4cc3-8c16-a1ee0bc32db2" providerId="ADAL" clId="{E642E497-AFEF-40F5-A226-F431B06A0C3E}"/>
    <pc:docChg chg="delSld modSld">
      <pc:chgData name="Janet McHardy" userId="1b16c8a2-eca2-4cc3-8c16-a1ee0bc32db2" providerId="ADAL" clId="{E642E497-AFEF-40F5-A226-F431B06A0C3E}" dt="2023-09-18T23:30:35.758" v="8"/>
      <pc:docMkLst>
        <pc:docMk/>
      </pc:docMkLst>
      <pc:sldChg chg="modSp mod">
        <pc:chgData name="Janet McHardy" userId="1b16c8a2-eca2-4cc3-8c16-a1ee0bc32db2" providerId="ADAL" clId="{E642E497-AFEF-40F5-A226-F431B06A0C3E}" dt="2023-09-12T01:48:25.477" v="0" actId="6549"/>
        <pc:sldMkLst>
          <pc:docMk/>
          <pc:sldMk cId="2064045101" sldId="256"/>
        </pc:sldMkLst>
        <pc:spChg chg="mod">
          <ac:chgData name="Janet McHardy" userId="1b16c8a2-eca2-4cc3-8c16-a1ee0bc32db2" providerId="ADAL" clId="{E642E497-AFEF-40F5-A226-F431B06A0C3E}" dt="2023-09-12T01:48:25.477" v="0" actId="6549"/>
          <ac:spMkLst>
            <pc:docMk/>
            <pc:sldMk cId="2064045101" sldId="256"/>
            <ac:spMk id="2" creationId="{69B58FA0-6E12-74C5-1524-B81C91996DD3}"/>
          </ac:spMkLst>
        </pc:spChg>
      </pc:sldChg>
      <pc:sldChg chg="modSp mod">
        <pc:chgData name="Janet McHardy" userId="1b16c8a2-eca2-4cc3-8c16-a1ee0bc32db2" providerId="ADAL" clId="{E642E497-AFEF-40F5-A226-F431B06A0C3E}" dt="2023-09-18T23:30:35.758" v="8"/>
        <pc:sldMkLst>
          <pc:docMk/>
          <pc:sldMk cId="3603655826" sldId="257"/>
        </pc:sldMkLst>
        <pc:spChg chg="mod">
          <ac:chgData name="Janet McHardy" userId="1b16c8a2-eca2-4cc3-8c16-a1ee0bc32db2" providerId="ADAL" clId="{E642E497-AFEF-40F5-A226-F431B06A0C3E}" dt="2023-09-18T23:30:35.758" v="8"/>
          <ac:spMkLst>
            <pc:docMk/>
            <pc:sldMk cId="3603655826" sldId="257"/>
            <ac:spMk id="3" creationId="{2879108C-8C28-2650-2B80-9356F076705E}"/>
          </ac:spMkLst>
        </pc:spChg>
      </pc:sldChg>
      <pc:sldChg chg="del">
        <pc:chgData name="Janet McHardy" userId="1b16c8a2-eca2-4cc3-8c16-a1ee0bc32db2" providerId="ADAL" clId="{E642E497-AFEF-40F5-A226-F431B06A0C3E}" dt="2023-09-12T02:19:28.203" v="7" actId="47"/>
        <pc:sldMkLst>
          <pc:docMk/>
          <pc:sldMk cId="565682890" sldId="265"/>
        </pc:sldMkLst>
      </pc:sldChg>
      <pc:sldChg chg="modSp mod">
        <pc:chgData name="Janet McHardy" userId="1b16c8a2-eca2-4cc3-8c16-a1ee0bc32db2" providerId="ADAL" clId="{E642E497-AFEF-40F5-A226-F431B06A0C3E}" dt="2023-09-12T02:05:18.210" v="4" actId="20577"/>
        <pc:sldMkLst>
          <pc:docMk/>
          <pc:sldMk cId="2970818610" sldId="266"/>
        </pc:sldMkLst>
        <pc:spChg chg="mod">
          <ac:chgData name="Janet McHardy" userId="1b16c8a2-eca2-4cc3-8c16-a1ee0bc32db2" providerId="ADAL" clId="{E642E497-AFEF-40F5-A226-F431B06A0C3E}" dt="2023-09-12T02:05:18.210" v="4" actId="20577"/>
          <ac:spMkLst>
            <pc:docMk/>
            <pc:sldMk cId="2970818610" sldId="266"/>
            <ac:spMk id="5" creationId="{AB60CA95-50B1-4EDC-1096-D38A37EF4C96}"/>
          </ac:spMkLst>
        </pc:spChg>
      </pc:sldChg>
      <pc:sldChg chg="modSp mod">
        <pc:chgData name="Janet McHardy" userId="1b16c8a2-eca2-4cc3-8c16-a1ee0bc32db2" providerId="ADAL" clId="{E642E497-AFEF-40F5-A226-F431B06A0C3E}" dt="2023-09-12T02:15:16.255" v="6" actId="20577"/>
        <pc:sldMkLst>
          <pc:docMk/>
          <pc:sldMk cId="2774066589" sldId="269"/>
        </pc:sldMkLst>
        <pc:spChg chg="mod">
          <ac:chgData name="Janet McHardy" userId="1b16c8a2-eca2-4cc3-8c16-a1ee0bc32db2" providerId="ADAL" clId="{E642E497-AFEF-40F5-A226-F431B06A0C3E}" dt="2023-09-12T02:15:16.255" v="6" actId="20577"/>
          <ac:spMkLst>
            <pc:docMk/>
            <pc:sldMk cId="2774066589" sldId="269"/>
            <ac:spMk id="5" creationId="{08258BB8-524E-8E9D-EF79-F84053EB52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62D22-61E9-42CA-A683-9C60761A1933}" type="datetimeFigureOut">
              <a:rPr lang="en-NZ" smtClean="0"/>
              <a:t>24/11/2023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34111-E0DC-4539-BB29-ED6E490BFB79}" type="slidenum">
              <a:rPr lang="en-NZ" smtClean="0"/>
              <a:t>‹#›</a:t>
            </a:fld>
            <a:endParaRPr lang="en-NZ"/>
          </a:p>
        </p:txBody>
      </p:sp>
    </p:spTree>
    <p:extLst>
      <p:ext uri="{BB962C8B-B14F-4D97-AF65-F5344CB8AC3E}">
        <p14:creationId xmlns:p14="http://schemas.microsoft.com/office/powerpoint/2010/main" val="2908355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DDD2-027F-CBCC-9C86-6056D07A777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Z"/>
          </a:p>
        </p:txBody>
      </p:sp>
      <p:sp>
        <p:nvSpPr>
          <p:cNvPr id="3" name="Subtitle 2">
            <a:extLst>
              <a:ext uri="{FF2B5EF4-FFF2-40B4-BE49-F238E27FC236}">
                <a16:creationId xmlns:a16="http://schemas.microsoft.com/office/drawing/2014/main" id="{D0DAB222-44C9-7B66-88A8-0A423F057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Z"/>
          </a:p>
        </p:txBody>
      </p:sp>
      <p:sp>
        <p:nvSpPr>
          <p:cNvPr id="4" name="Date Placeholder 3">
            <a:extLst>
              <a:ext uri="{FF2B5EF4-FFF2-40B4-BE49-F238E27FC236}">
                <a16:creationId xmlns:a16="http://schemas.microsoft.com/office/drawing/2014/main" id="{C60072B1-DD97-0E7F-EFEB-082553CF7971}"/>
              </a:ext>
            </a:extLst>
          </p:cNvPr>
          <p:cNvSpPr>
            <a:spLocks noGrp="1"/>
          </p:cNvSpPr>
          <p:nvPr>
            <p:ph type="dt" sz="half" idx="10"/>
          </p:nvPr>
        </p:nvSpPr>
        <p:spPr/>
        <p:txBody>
          <a:bodyPr/>
          <a:lstStyle/>
          <a:p>
            <a:fld id="{63CDBC79-90DB-4E3A-AD1C-ADD312967C9A}" type="datetime1">
              <a:rPr lang="en-NZ" smtClean="0"/>
              <a:t>24/11/2023</a:t>
            </a:fld>
            <a:endParaRPr lang="en-NZ"/>
          </a:p>
        </p:txBody>
      </p:sp>
      <p:sp>
        <p:nvSpPr>
          <p:cNvPr id="5" name="Footer Placeholder 4">
            <a:extLst>
              <a:ext uri="{FF2B5EF4-FFF2-40B4-BE49-F238E27FC236}">
                <a16:creationId xmlns:a16="http://schemas.microsoft.com/office/drawing/2014/main" id="{93236DBB-8DBA-674B-9BE7-94E33075B7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84E0CE0-EA74-ACA1-06E3-212C55E5D38F}"/>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3470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7B81-EEAB-A2BA-F67D-C2B739DC4467}"/>
              </a:ext>
            </a:extLst>
          </p:cNvPr>
          <p:cNvSpPr>
            <a:spLocks noGrp="1"/>
          </p:cNvSpPr>
          <p:nvPr>
            <p:ph type="title"/>
          </p:nvPr>
        </p:nvSpPr>
        <p:spPr/>
        <p:txBody>
          <a:bodyPr/>
          <a:lstStyle/>
          <a:p>
            <a:r>
              <a:rPr lang="en-GB"/>
              <a:t>Click to edit Master title style</a:t>
            </a:r>
            <a:endParaRPr lang="en-NZ"/>
          </a:p>
        </p:txBody>
      </p:sp>
      <p:sp>
        <p:nvSpPr>
          <p:cNvPr id="3" name="Vertical Text Placeholder 2">
            <a:extLst>
              <a:ext uri="{FF2B5EF4-FFF2-40B4-BE49-F238E27FC236}">
                <a16:creationId xmlns:a16="http://schemas.microsoft.com/office/drawing/2014/main" id="{1FD54FFB-532F-1DA0-8750-072A92E1799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4" name="Date Placeholder 3">
            <a:extLst>
              <a:ext uri="{FF2B5EF4-FFF2-40B4-BE49-F238E27FC236}">
                <a16:creationId xmlns:a16="http://schemas.microsoft.com/office/drawing/2014/main" id="{A3410697-8CC6-E4A2-A0EE-A228CA9B168A}"/>
              </a:ext>
            </a:extLst>
          </p:cNvPr>
          <p:cNvSpPr>
            <a:spLocks noGrp="1"/>
          </p:cNvSpPr>
          <p:nvPr>
            <p:ph type="dt" sz="half" idx="10"/>
          </p:nvPr>
        </p:nvSpPr>
        <p:spPr/>
        <p:txBody>
          <a:bodyPr/>
          <a:lstStyle/>
          <a:p>
            <a:fld id="{4CF3732A-D0A2-4600-98ED-4F336A0F03B6}" type="datetime1">
              <a:rPr lang="en-NZ" smtClean="0"/>
              <a:t>24/11/2023</a:t>
            </a:fld>
            <a:endParaRPr lang="en-NZ"/>
          </a:p>
        </p:txBody>
      </p:sp>
      <p:sp>
        <p:nvSpPr>
          <p:cNvPr id="5" name="Footer Placeholder 4">
            <a:extLst>
              <a:ext uri="{FF2B5EF4-FFF2-40B4-BE49-F238E27FC236}">
                <a16:creationId xmlns:a16="http://schemas.microsoft.com/office/drawing/2014/main" id="{3143CAE1-164B-6580-ED2B-13AA688F28E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DCDB8F5-5145-E61C-A99D-596C760CC62C}"/>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417343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14A7DD-9E4E-AFBB-F591-5870CA18A2C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Z"/>
          </a:p>
        </p:txBody>
      </p:sp>
      <p:sp>
        <p:nvSpPr>
          <p:cNvPr id="3" name="Vertical Text Placeholder 2">
            <a:extLst>
              <a:ext uri="{FF2B5EF4-FFF2-40B4-BE49-F238E27FC236}">
                <a16:creationId xmlns:a16="http://schemas.microsoft.com/office/drawing/2014/main" id="{E5092425-5591-7099-F95E-F588F1D988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4" name="Date Placeholder 3">
            <a:extLst>
              <a:ext uri="{FF2B5EF4-FFF2-40B4-BE49-F238E27FC236}">
                <a16:creationId xmlns:a16="http://schemas.microsoft.com/office/drawing/2014/main" id="{CEBB665A-D42D-C59C-DD8C-9800E6F59FF4}"/>
              </a:ext>
            </a:extLst>
          </p:cNvPr>
          <p:cNvSpPr>
            <a:spLocks noGrp="1"/>
          </p:cNvSpPr>
          <p:nvPr>
            <p:ph type="dt" sz="half" idx="10"/>
          </p:nvPr>
        </p:nvSpPr>
        <p:spPr/>
        <p:txBody>
          <a:bodyPr/>
          <a:lstStyle/>
          <a:p>
            <a:fld id="{993C997A-4527-4F0C-9FCF-A24F2F737B54}" type="datetime1">
              <a:rPr lang="en-NZ" smtClean="0"/>
              <a:t>24/11/2023</a:t>
            </a:fld>
            <a:endParaRPr lang="en-NZ"/>
          </a:p>
        </p:txBody>
      </p:sp>
      <p:sp>
        <p:nvSpPr>
          <p:cNvPr id="5" name="Footer Placeholder 4">
            <a:extLst>
              <a:ext uri="{FF2B5EF4-FFF2-40B4-BE49-F238E27FC236}">
                <a16:creationId xmlns:a16="http://schemas.microsoft.com/office/drawing/2014/main" id="{5D13A18D-A786-4B26-D756-A5B03374C57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BE9233F-FCB0-9037-0F60-5654186EAE2B}"/>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160914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60EF8-4995-3085-8890-47C4789BB9BF}"/>
              </a:ext>
            </a:extLst>
          </p:cNvPr>
          <p:cNvSpPr>
            <a:spLocks noGrp="1"/>
          </p:cNvSpPr>
          <p:nvPr>
            <p:ph type="title"/>
          </p:nvPr>
        </p:nvSpPr>
        <p:spPr/>
        <p:txBody>
          <a:bodyPr/>
          <a:lstStyle/>
          <a:p>
            <a:r>
              <a:rPr lang="en-GB"/>
              <a:t>Click to edit Master title style</a:t>
            </a:r>
            <a:endParaRPr lang="en-NZ"/>
          </a:p>
        </p:txBody>
      </p:sp>
      <p:sp>
        <p:nvSpPr>
          <p:cNvPr id="3" name="Content Placeholder 2">
            <a:extLst>
              <a:ext uri="{FF2B5EF4-FFF2-40B4-BE49-F238E27FC236}">
                <a16:creationId xmlns:a16="http://schemas.microsoft.com/office/drawing/2014/main" id="{52628E88-1B5C-0B43-CEF2-C9D375CCF71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4" name="Date Placeholder 3">
            <a:extLst>
              <a:ext uri="{FF2B5EF4-FFF2-40B4-BE49-F238E27FC236}">
                <a16:creationId xmlns:a16="http://schemas.microsoft.com/office/drawing/2014/main" id="{113E281D-3024-12B5-94EA-5EC7A278B94F}"/>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Footer Placeholder 4">
            <a:extLst>
              <a:ext uri="{FF2B5EF4-FFF2-40B4-BE49-F238E27FC236}">
                <a16:creationId xmlns:a16="http://schemas.microsoft.com/office/drawing/2014/main" id="{FD13138C-9FBC-6897-ADFF-9F1537FD6DB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4FA7015-5650-D1FA-BD2D-218687B2528F}"/>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86201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715FA-E11F-C356-0C58-4A1FA0C2B30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Z"/>
          </a:p>
        </p:txBody>
      </p:sp>
      <p:sp>
        <p:nvSpPr>
          <p:cNvPr id="3" name="Text Placeholder 2">
            <a:extLst>
              <a:ext uri="{FF2B5EF4-FFF2-40B4-BE49-F238E27FC236}">
                <a16:creationId xmlns:a16="http://schemas.microsoft.com/office/drawing/2014/main" id="{FD02E9E1-299D-4CB0-B334-F68BF4E07A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64D7608-8AF2-6BEE-B712-004A94ED3351}"/>
              </a:ext>
            </a:extLst>
          </p:cNvPr>
          <p:cNvSpPr>
            <a:spLocks noGrp="1"/>
          </p:cNvSpPr>
          <p:nvPr>
            <p:ph type="dt" sz="half" idx="10"/>
          </p:nvPr>
        </p:nvSpPr>
        <p:spPr/>
        <p:txBody>
          <a:bodyPr/>
          <a:lstStyle/>
          <a:p>
            <a:fld id="{411C6FDA-9B6D-4ED1-AF9C-0641D9BEE8EE}" type="datetime1">
              <a:rPr lang="en-NZ" smtClean="0"/>
              <a:t>24/11/2023</a:t>
            </a:fld>
            <a:endParaRPr lang="en-NZ"/>
          </a:p>
        </p:txBody>
      </p:sp>
      <p:sp>
        <p:nvSpPr>
          <p:cNvPr id="5" name="Footer Placeholder 4">
            <a:extLst>
              <a:ext uri="{FF2B5EF4-FFF2-40B4-BE49-F238E27FC236}">
                <a16:creationId xmlns:a16="http://schemas.microsoft.com/office/drawing/2014/main" id="{57D24164-FF73-FC02-882D-247F77C2531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8AF388D-9DB8-FEC3-51E9-76E33798B5D0}"/>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302758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18F2-A3AC-2579-3E6B-77FB154FCC5A}"/>
              </a:ext>
            </a:extLst>
          </p:cNvPr>
          <p:cNvSpPr>
            <a:spLocks noGrp="1"/>
          </p:cNvSpPr>
          <p:nvPr>
            <p:ph type="title"/>
          </p:nvPr>
        </p:nvSpPr>
        <p:spPr/>
        <p:txBody>
          <a:bodyPr/>
          <a:lstStyle/>
          <a:p>
            <a:r>
              <a:rPr lang="en-GB"/>
              <a:t>Click to edit Master title style</a:t>
            </a:r>
            <a:endParaRPr lang="en-NZ"/>
          </a:p>
        </p:txBody>
      </p:sp>
      <p:sp>
        <p:nvSpPr>
          <p:cNvPr id="3" name="Content Placeholder 2">
            <a:extLst>
              <a:ext uri="{FF2B5EF4-FFF2-40B4-BE49-F238E27FC236}">
                <a16:creationId xmlns:a16="http://schemas.microsoft.com/office/drawing/2014/main" id="{EB0D8469-B3ED-C1BD-96EF-230897BD707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4" name="Content Placeholder 3">
            <a:extLst>
              <a:ext uri="{FF2B5EF4-FFF2-40B4-BE49-F238E27FC236}">
                <a16:creationId xmlns:a16="http://schemas.microsoft.com/office/drawing/2014/main" id="{0A1676E4-33D7-EC98-D232-D24079D5938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5" name="Date Placeholder 4">
            <a:extLst>
              <a:ext uri="{FF2B5EF4-FFF2-40B4-BE49-F238E27FC236}">
                <a16:creationId xmlns:a16="http://schemas.microsoft.com/office/drawing/2014/main" id="{6F859943-CE3C-8392-E299-35FF4CC479D8}"/>
              </a:ext>
            </a:extLst>
          </p:cNvPr>
          <p:cNvSpPr>
            <a:spLocks noGrp="1"/>
          </p:cNvSpPr>
          <p:nvPr>
            <p:ph type="dt" sz="half" idx="10"/>
          </p:nvPr>
        </p:nvSpPr>
        <p:spPr/>
        <p:txBody>
          <a:bodyPr/>
          <a:lstStyle/>
          <a:p>
            <a:fld id="{50FE94F9-E623-4E17-AB1F-37BF3A8A7C37}" type="datetime1">
              <a:rPr lang="en-NZ" smtClean="0"/>
              <a:t>24/11/2023</a:t>
            </a:fld>
            <a:endParaRPr lang="en-NZ"/>
          </a:p>
        </p:txBody>
      </p:sp>
      <p:sp>
        <p:nvSpPr>
          <p:cNvPr id="6" name="Footer Placeholder 5">
            <a:extLst>
              <a:ext uri="{FF2B5EF4-FFF2-40B4-BE49-F238E27FC236}">
                <a16:creationId xmlns:a16="http://schemas.microsoft.com/office/drawing/2014/main" id="{3B0D3A77-5578-8DDE-2DA6-252BE3B3985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35EB48B-D628-A969-6AD0-C7654A741F6C}"/>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356339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2554B-6394-8077-B0DF-1B5BCB4A1CA0}"/>
              </a:ext>
            </a:extLst>
          </p:cNvPr>
          <p:cNvSpPr>
            <a:spLocks noGrp="1"/>
          </p:cNvSpPr>
          <p:nvPr>
            <p:ph type="title"/>
          </p:nvPr>
        </p:nvSpPr>
        <p:spPr>
          <a:xfrm>
            <a:off x="839788" y="365125"/>
            <a:ext cx="10515600" cy="1325563"/>
          </a:xfrm>
        </p:spPr>
        <p:txBody>
          <a:bodyPr/>
          <a:lstStyle/>
          <a:p>
            <a:r>
              <a:rPr lang="en-GB"/>
              <a:t>Click to edit Master title style</a:t>
            </a:r>
            <a:endParaRPr lang="en-NZ"/>
          </a:p>
        </p:txBody>
      </p:sp>
      <p:sp>
        <p:nvSpPr>
          <p:cNvPr id="3" name="Text Placeholder 2">
            <a:extLst>
              <a:ext uri="{FF2B5EF4-FFF2-40B4-BE49-F238E27FC236}">
                <a16:creationId xmlns:a16="http://schemas.microsoft.com/office/drawing/2014/main" id="{A23C0570-9F52-7635-883B-D6CDC43B14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CE8D65-0AF5-B7A7-643F-DDBCEC9A24E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5" name="Text Placeholder 4">
            <a:extLst>
              <a:ext uri="{FF2B5EF4-FFF2-40B4-BE49-F238E27FC236}">
                <a16:creationId xmlns:a16="http://schemas.microsoft.com/office/drawing/2014/main" id="{89F39C52-E7DB-DE17-7BB9-42D767B04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17EA257-0830-AEC8-876A-58CE78F422B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7" name="Date Placeholder 6">
            <a:extLst>
              <a:ext uri="{FF2B5EF4-FFF2-40B4-BE49-F238E27FC236}">
                <a16:creationId xmlns:a16="http://schemas.microsoft.com/office/drawing/2014/main" id="{B1D89A00-C0D4-C882-1FE9-6098A2B7E35B}"/>
              </a:ext>
            </a:extLst>
          </p:cNvPr>
          <p:cNvSpPr>
            <a:spLocks noGrp="1"/>
          </p:cNvSpPr>
          <p:nvPr>
            <p:ph type="dt" sz="half" idx="10"/>
          </p:nvPr>
        </p:nvSpPr>
        <p:spPr/>
        <p:txBody>
          <a:bodyPr/>
          <a:lstStyle/>
          <a:p>
            <a:fld id="{1F73BDEE-B22C-4476-83EE-A564618EBCFA}" type="datetime1">
              <a:rPr lang="en-NZ" smtClean="0"/>
              <a:t>24/11/2023</a:t>
            </a:fld>
            <a:endParaRPr lang="en-NZ"/>
          </a:p>
        </p:txBody>
      </p:sp>
      <p:sp>
        <p:nvSpPr>
          <p:cNvPr id="8" name="Footer Placeholder 7">
            <a:extLst>
              <a:ext uri="{FF2B5EF4-FFF2-40B4-BE49-F238E27FC236}">
                <a16:creationId xmlns:a16="http://schemas.microsoft.com/office/drawing/2014/main" id="{A4A51A83-CB53-905F-02B5-B38324741BE7}"/>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F150C63-C651-14C0-BDB9-B177FA7F928C}"/>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264653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4801-D5AD-6D36-CA63-24ED966BB7A0}"/>
              </a:ext>
            </a:extLst>
          </p:cNvPr>
          <p:cNvSpPr>
            <a:spLocks noGrp="1"/>
          </p:cNvSpPr>
          <p:nvPr>
            <p:ph type="title"/>
          </p:nvPr>
        </p:nvSpPr>
        <p:spPr/>
        <p:txBody>
          <a:bodyPr/>
          <a:lstStyle/>
          <a:p>
            <a:r>
              <a:rPr lang="en-GB"/>
              <a:t>Click to edit Master title style</a:t>
            </a:r>
            <a:endParaRPr lang="en-NZ"/>
          </a:p>
        </p:txBody>
      </p:sp>
      <p:sp>
        <p:nvSpPr>
          <p:cNvPr id="3" name="Date Placeholder 2">
            <a:extLst>
              <a:ext uri="{FF2B5EF4-FFF2-40B4-BE49-F238E27FC236}">
                <a16:creationId xmlns:a16="http://schemas.microsoft.com/office/drawing/2014/main" id="{96822D94-5A14-D2A1-6E79-08C926B88DF0}"/>
              </a:ext>
            </a:extLst>
          </p:cNvPr>
          <p:cNvSpPr>
            <a:spLocks noGrp="1"/>
          </p:cNvSpPr>
          <p:nvPr>
            <p:ph type="dt" sz="half" idx="10"/>
          </p:nvPr>
        </p:nvSpPr>
        <p:spPr/>
        <p:txBody>
          <a:bodyPr/>
          <a:lstStyle/>
          <a:p>
            <a:fld id="{53AA0434-3F8D-4201-BA56-8345704E3E00}" type="datetime1">
              <a:rPr lang="en-NZ" smtClean="0"/>
              <a:t>24/11/2023</a:t>
            </a:fld>
            <a:endParaRPr lang="en-NZ"/>
          </a:p>
        </p:txBody>
      </p:sp>
      <p:sp>
        <p:nvSpPr>
          <p:cNvPr id="4" name="Footer Placeholder 3">
            <a:extLst>
              <a:ext uri="{FF2B5EF4-FFF2-40B4-BE49-F238E27FC236}">
                <a16:creationId xmlns:a16="http://schemas.microsoft.com/office/drawing/2014/main" id="{EC5B0CC3-500B-8F8C-A5A3-8A17905F8CE7}"/>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9F48C819-8189-7757-D2E0-4638C80C11A5}"/>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226854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55A8C7-0691-E2ED-928D-564B0C5AFF6D}"/>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Footer Placeholder 2">
            <a:extLst>
              <a:ext uri="{FF2B5EF4-FFF2-40B4-BE49-F238E27FC236}">
                <a16:creationId xmlns:a16="http://schemas.microsoft.com/office/drawing/2014/main" id="{A6190BA5-B0E5-990B-892E-43A5DA33837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1C50AB2D-4699-7B9A-F2FE-2980B67955CF}"/>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88872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D501-AECF-CCB2-4877-5AACF682FD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Z"/>
          </a:p>
        </p:txBody>
      </p:sp>
      <p:sp>
        <p:nvSpPr>
          <p:cNvPr id="3" name="Content Placeholder 2">
            <a:extLst>
              <a:ext uri="{FF2B5EF4-FFF2-40B4-BE49-F238E27FC236}">
                <a16:creationId xmlns:a16="http://schemas.microsoft.com/office/drawing/2014/main" id="{DBF9BABC-D3D4-8C41-3D4B-FC3D647612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4" name="Text Placeholder 3">
            <a:extLst>
              <a:ext uri="{FF2B5EF4-FFF2-40B4-BE49-F238E27FC236}">
                <a16:creationId xmlns:a16="http://schemas.microsoft.com/office/drawing/2014/main" id="{F5E15F6C-E36A-B753-D8A4-B9A77EA0F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7DBD12-B277-BE03-7FE0-05A1462E4427}"/>
              </a:ext>
            </a:extLst>
          </p:cNvPr>
          <p:cNvSpPr>
            <a:spLocks noGrp="1"/>
          </p:cNvSpPr>
          <p:nvPr>
            <p:ph type="dt" sz="half" idx="10"/>
          </p:nvPr>
        </p:nvSpPr>
        <p:spPr/>
        <p:txBody>
          <a:bodyPr/>
          <a:lstStyle/>
          <a:p>
            <a:fld id="{62F2A859-45B0-4BAD-8C34-CECA4CBC67C0}" type="datetime1">
              <a:rPr lang="en-NZ" smtClean="0"/>
              <a:t>24/11/2023</a:t>
            </a:fld>
            <a:endParaRPr lang="en-NZ"/>
          </a:p>
        </p:txBody>
      </p:sp>
      <p:sp>
        <p:nvSpPr>
          <p:cNvPr id="6" name="Footer Placeholder 5">
            <a:extLst>
              <a:ext uri="{FF2B5EF4-FFF2-40B4-BE49-F238E27FC236}">
                <a16:creationId xmlns:a16="http://schemas.microsoft.com/office/drawing/2014/main" id="{53445115-C033-4D21-4DCE-FA7C91E2CC7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169D81A-7794-644C-0B79-0E7F16136C5F}"/>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167037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5B805-CAFE-F806-5B66-8C5DFF033DF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Z"/>
          </a:p>
        </p:txBody>
      </p:sp>
      <p:sp>
        <p:nvSpPr>
          <p:cNvPr id="3" name="Picture Placeholder 2">
            <a:extLst>
              <a:ext uri="{FF2B5EF4-FFF2-40B4-BE49-F238E27FC236}">
                <a16:creationId xmlns:a16="http://schemas.microsoft.com/office/drawing/2014/main" id="{80DEC7C2-FE72-6AE4-0C2D-21530101E9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E26343A0-1AE2-7FE7-EFEA-42E8AA21A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AAFF027-2B3A-5728-524C-2A017DEE1F05}"/>
              </a:ext>
            </a:extLst>
          </p:cNvPr>
          <p:cNvSpPr>
            <a:spLocks noGrp="1"/>
          </p:cNvSpPr>
          <p:nvPr>
            <p:ph type="dt" sz="half" idx="10"/>
          </p:nvPr>
        </p:nvSpPr>
        <p:spPr/>
        <p:txBody>
          <a:bodyPr/>
          <a:lstStyle/>
          <a:p>
            <a:fld id="{DA45ECAE-DBEA-442B-B59A-636A72C66F57}" type="datetime1">
              <a:rPr lang="en-NZ" smtClean="0"/>
              <a:t>24/11/2023</a:t>
            </a:fld>
            <a:endParaRPr lang="en-NZ"/>
          </a:p>
        </p:txBody>
      </p:sp>
      <p:sp>
        <p:nvSpPr>
          <p:cNvPr id="6" name="Footer Placeholder 5">
            <a:extLst>
              <a:ext uri="{FF2B5EF4-FFF2-40B4-BE49-F238E27FC236}">
                <a16:creationId xmlns:a16="http://schemas.microsoft.com/office/drawing/2014/main" id="{8523B906-821E-B760-AD8E-C05D17FD446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7E1105D-FCA5-B7DD-91D4-56CF4529DBC4}"/>
              </a:ext>
            </a:extLst>
          </p:cNvPr>
          <p:cNvSpPr>
            <a:spLocks noGrp="1"/>
          </p:cNvSpPr>
          <p:nvPr>
            <p:ph type="sldNum" sz="quarter" idx="12"/>
          </p:nvPr>
        </p:nvSpPr>
        <p:spPr/>
        <p:txBody>
          <a:bodyPr/>
          <a:lstStyle/>
          <a:p>
            <a:fld id="{D7680CBB-CBFA-4213-91A6-8ED0ABF927D2}" type="slidenum">
              <a:rPr lang="en-NZ" smtClean="0"/>
              <a:t>‹#›</a:t>
            </a:fld>
            <a:endParaRPr lang="en-NZ"/>
          </a:p>
        </p:txBody>
      </p:sp>
    </p:spTree>
    <p:extLst>
      <p:ext uri="{BB962C8B-B14F-4D97-AF65-F5344CB8AC3E}">
        <p14:creationId xmlns:p14="http://schemas.microsoft.com/office/powerpoint/2010/main" val="174236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4E364C-F389-A24A-1568-8028150876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Z"/>
          </a:p>
        </p:txBody>
      </p:sp>
      <p:sp>
        <p:nvSpPr>
          <p:cNvPr id="3" name="Text Placeholder 2">
            <a:extLst>
              <a:ext uri="{FF2B5EF4-FFF2-40B4-BE49-F238E27FC236}">
                <a16:creationId xmlns:a16="http://schemas.microsoft.com/office/drawing/2014/main" id="{11596721-E8EC-6ED2-336C-03E5D7ACE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a:p>
        </p:txBody>
      </p:sp>
      <p:sp>
        <p:nvSpPr>
          <p:cNvPr id="4" name="Date Placeholder 3">
            <a:extLst>
              <a:ext uri="{FF2B5EF4-FFF2-40B4-BE49-F238E27FC236}">
                <a16:creationId xmlns:a16="http://schemas.microsoft.com/office/drawing/2014/main" id="{57204703-9176-1DE5-C94D-CBC1089D5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D1A3-DBE6-4D78-9E7E-21522B947D07}" type="datetime1">
              <a:rPr lang="en-NZ" smtClean="0"/>
              <a:t>24/11/2023</a:t>
            </a:fld>
            <a:endParaRPr lang="en-NZ"/>
          </a:p>
        </p:txBody>
      </p:sp>
      <p:sp>
        <p:nvSpPr>
          <p:cNvPr id="5" name="Footer Placeholder 4">
            <a:extLst>
              <a:ext uri="{FF2B5EF4-FFF2-40B4-BE49-F238E27FC236}">
                <a16:creationId xmlns:a16="http://schemas.microsoft.com/office/drawing/2014/main" id="{E623EFB3-582E-682E-960D-6589A5FA2C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E51657F0-0A03-16EA-EEE4-C9ECBCCA2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80CBB-CBFA-4213-91A6-8ED0ABF927D2}" type="slidenum">
              <a:rPr lang="en-NZ" smtClean="0"/>
              <a:t>‹#›</a:t>
            </a:fld>
            <a:endParaRPr lang="en-NZ"/>
          </a:p>
        </p:txBody>
      </p:sp>
    </p:spTree>
    <p:extLst>
      <p:ext uri="{BB962C8B-B14F-4D97-AF65-F5344CB8AC3E}">
        <p14:creationId xmlns:p14="http://schemas.microsoft.com/office/powerpoint/2010/main" val="2325335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vast.com/c-digital-literacy" TargetMode="External"/><Relationship Id="rId2" Type="http://schemas.openxmlformats.org/officeDocument/2006/relationships/hyperlink" Target="https://www.online.auckland.ac.nz/" TargetMode="External"/><Relationship Id="rId1" Type="http://schemas.openxmlformats.org/officeDocument/2006/relationships/slideLayout" Target="../slideLayouts/slideLayout2.xml"/><Relationship Id="rId5" Type="http://schemas.openxmlformats.org/officeDocument/2006/relationships/hyperlink" Target="https://www.digital.govt.nz/dmsdocument/113-digital-inclusion-blueprint-te-mahere-mo-te-whakaurunga-matihiko/html" TargetMode="External"/><Relationship Id="rId4" Type="http://schemas.openxmlformats.org/officeDocument/2006/relationships/hyperlink" Target="https://blog.bnz.co.nz/wp-content/uploads/2022/04/BNS0692-Digital-Skills-Report-20224.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rockinst.org/blog/addressing-digital-literacy-and-other-reasons-for-non-adoption-of-broadband/" TargetMode="External"/><Relationship Id="rId2" Type="http://schemas.openxmlformats.org/officeDocument/2006/relationships/hyperlink" Target="https://doi.org/10.1787/a83d84cb-en" TargetMode="External"/><Relationship Id="rId1" Type="http://schemas.openxmlformats.org/officeDocument/2006/relationships/slideLayout" Target="../slideLayouts/slideLayout2.xml"/><Relationship Id="rId6" Type="http://schemas.openxmlformats.org/officeDocument/2006/relationships/hyperlink" Target="https://www.digital.govt.nz/dmsdocument/113-digital-inclusion-blueprint-te-mahere-mo-te-whakaurunga-matihiko/html" TargetMode="External"/><Relationship Id="rId5" Type="http://schemas.openxmlformats.org/officeDocument/2006/relationships/hyperlink" Target="https://doi.org/10.1371/journal.pone.0249574" TargetMode="External"/><Relationship Id="rId4" Type="http://schemas.openxmlformats.org/officeDocument/2006/relationships/hyperlink" Target="https://www.tec.govt.nz/news-and-consultations/archived-news/a-new-era-for-vocational-educat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ko.ac.nz/" TargetMode="External"/><Relationship Id="rId2" Type="http://schemas.openxmlformats.org/officeDocument/2006/relationships/hyperlink" Target="https://ako.ac.nz/knowledge-centre/engaging-construction-apprentices-in-the-online-environment/" TargetMode="External"/><Relationship Id="rId1" Type="http://schemas.openxmlformats.org/officeDocument/2006/relationships/slideLayout" Target="../slideLayouts/slideLayout2.xml"/><Relationship Id="rId4" Type="http://schemas.openxmlformats.org/officeDocument/2006/relationships/hyperlink" Target="https://ako.ac.nz/programmes-and-services/research-and-innov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58FA0-6E12-74C5-1524-B81C91996DD3}"/>
              </a:ext>
            </a:extLst>
          </p:cNvPr>
          <p:cNvSpPr>
            <a:spLocks noGrp="1"/>
          </p:cNvSpPr>
          <p:nvPr>
            <p:ph type="ctrTitle"/>
          </p:nvPr>
        </p:nvSpPr>
        <p:spPr>
          <a:xfrm>
            <a:off x="1524000" y="761301"/>
            <a:ext cx="9144000" cy="3189914"/>
          </a:xfrm>
        </p:spPr>
        <p:txBody>
          <a:bodyPr>
            <a:normAutofit fontScale="90000"/>
          </a:bodyPr>
          <a:lstStyle/>
          <a:p>
            <a:r>
              <a:rPr lang="en-US" b="1" i="0" dirty="0">
                <a:solidFill>
                  <a:srgbClr val="590056"/>
                </a:solidFill>
                <a:effectLst/>
                <a:latin typeface="Open Sans" panose="020B0606030504020204" pitchFamily="34" charset="0"/>
              </a:rPr>
              <a:t> Engagement of apprentices in the construction industry in the online environment</a:t>
            </a:r>
            <a:endParaRPr lang="en-NZ" dirty="0"/>
          </a:p>
        </p:txBody>
      </p:sp>
      <p:sp>
        <p:nvSpPr>
          <p:cNvPr id="3" name="Subtitle 2">
            <a:extLst>
              <a:ext uri="{FF2B5EF4-FFF2-40B4-BE49-F238E27FC236}">
                <a16:creationId xmlns:a16="http://schemas.microsoft.com/office/drawing/2014/main" id="{14E078B6-C27C-7017-0E75-A14E5A78AE6B}"/>
              </a:ext>
            </a:extLst>
          </p:cNvPr>
          <p:cNvSpPr>
            <a:spLocks noGrp="1"/>
          </p:cNvSpPr>
          <p:nvPr>
            <p:ph type="subTitle" idx="1"/>
          </p:nvPr>
        </p:nvSpPr>
        <p:spPr>
          <a:xfrm>
            <a:off x="658536" y="4060271"/>
            <a:ext cx="10874928" cy="914400"/>
          </a:xfrm>
        </p:spPr>
        <p:txBody>
          <a:bodyPr>
            <a:normAutofit/>
          </a:bodyPr>
          <a:lstStyle/>
          <a:p>
            <a:r>
              <a:rPr lang="en-NZ" b="0" i="1" dirty="0">
                <a:solidFill>
                  <a:srgbClr val="000000"/>
                </a:solidFill>
                <a:effectLst/>
                <a:latin typeface="Open Sans" panose="020B0606030504020204" pitchFamily="34" charset="0"/>
              </a:rPr>
              <a:t>Janet McHardy</a:t>
            </a:r>
          </a:p>
          <a:p>
            <a:r>
              <a:rPr lang="en-NZ" b="0" i="1" dirty="0">
                <a:solidFill>
                  <a:srgbClr val="000000"/>
                </a:solidFill>
                <a:effectLst/>
                <a:latin typeface="Open Sans" panose="020B0606030504020204" pitchFamily="34" charset="0"/>
              </a:rPr>
              <a:t>Te </a:t>
            </a:r>
            <a:r>
              <a:rPr lang="en-NZ" b="0" i="1" dirty="0" err="1">
                <a:solidFill>
                  <a:srgbClr val="000000"/>
                </a:solidFill>
                <a:effectLst/>
                <a:latin typeface="Open Sans" panose="020B0606030504020204" pitchFamily="34" charset="0"/>
              </a:rPr>
              <a:t>Pūkenga</a:t>
            </a:r>
            <a:r>
              <a:rPr lang="en-NZ" b="0" i="1" dirty="0">
                <a:solidFill>
                  <a:srgbClr val="000000"/>
                </a:solidFill>
                <a:effectLst/>
                <a:latin typeface="Open Sans" panose="020B0606030504020204" pitchFamily="34" charset="0"/>
              </a:rPr>
              <a:t>-BCITO, Aotearoa New Zealand</a:t>
            </a:r>
            <a:endParaRPr lang="en-NZ" dirty="0"/>
          </a:p>
        </p:txBody>
      </p:sp>
      <p:pic>
        <p:nvPicPr>
          <p:cNvPr id="5" name="Picture 4" descr="BCITO and Te Pūkenga logo&#10;">
            <a:extLst>
              <a:ext uri="{FF2B5EF4-FFF2-40B4-BE49-F238E27FC236}">
                <a16:creationId xmlns:a16="http://schemas.microsoft.com/office/drawing/2014/main" id="{2CE5BCC3-2DC8-122C-EF3C-3EEC7090B4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783" y="5805581"/>
            <a:ext cx="3556932" cy="884895"/>
          </a:xfrm>
          <a:prstGeom prst="rect">
            <a:avLst/>
          </a:prstGeom>
        </p:spPr>
      </p:pic>
      <p:pic>
        <p:nvPicPr>
          <p:cNvPr id="9" name="Picture 8" descr="A close up of a sign&#10;&#10;Description automatically generated">
            <a:extLst>
              <a:ext uri="{FF2B5EF4-FFF2-40B4-BE49-F238E27FC236}">
                <a16:creationId xmlns:a16="http://schemas.microsoft.com/office/drawing/2014/main" id="{9B616340-7B34-2461-64F1-CEE9FA02F8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3546" y="5942879"/>
            <a:ext cx="3136392" cy="593519"/>
          </a:xfrm>
          <a:prstGeom prst="rect">
            <a:avLst/>
          </a:prstGeom>
        </p:spPr>
      </p:pic>
    </p:spTree>
    <p:extLst>
      <p:ext uri="{BB962C8B-B14F-4D97-AF65-F5344CB8AC3E}">
        <p14:creationId xmlns:p14="http://schemas.microsoft.com/office/powerpoint/2010/main" val="206404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04FDE-3F30-F10E-F52E-501DB429AF88}"/>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BF670F4B-56E0-9290-68FE-292FF69D0AD5}"/>
              </a:ext>
            </a:extLst>
          </p:cNvPr>
          <p:cNvSpPr>
            <a:spLocks noGrp="1"/>
          </p:cNvSpPr>
          <p:nvPr>
            <p:ph type="sldNum" sz="quarter" idx="12"/>
          </p:nvPr>
        </p:nvSpPr>
        <p:spPr/>
        <p:txBody>
          <a:bodyPr/>
          <a:lstStyle/>
          <a:p>
            <a:fld id="{D7680CBB-CBFA-4213-91A6-8ED0ABF927D2}" type="slidenum">
              <a:rPr lang="en-NZ" smtClean="0"/>
              <a:t>10</a:t>
            </a:fld>
            <a:endParaRPr lang="en-NZ"/>
          </a:p>
        </p:txBody>
      </p:sp>
      <p:sp>
        <p:nvSpPr>
          <p:cNvPr id="5" name="TextBox 4">
            <a:extLst>
              <a:ext uri="{FF2B5EF4-FFF2-40B4-BE49-F238E27FC236}">
                <a16:creationId xmlns:a16="http://schemas.microsoft.com/office/drawing/2014/main" id="{E2902FCD-2318-F2D6-E208-4B7E55A1D146}"/>
              </a:ext>
            </a:extLst>
          </p:cNvPr>
          <p:cNvSpPr txBox="1"/>
          <p:nvPr/>
        </p:nvSpPr>
        <p:spPr>
          <a:xfrm>
            <a:off x="838199" y="741729"/>
            <a:ext cx="10142989" cy="4044184"/>
          </a:xfrm>
          <a:prstGeom prst="rect">
            <a:avLst/>
          </a:prstGeom>
          <a:noFill/>
        </p:spPr>
        <p:txBody>
          <a:bodyPr wrap="square">
            <a:spAutoFit/>
          </a:bodyPr>
          <a:lstStyle/>
          <a:p>
            <a:pPr marL="457200" indent="-457200">
              <a:lnSpc>
                <a:spcPct val="90000"/>
              </a:lnSpc>
              <a:spcBef>
                <a:spcPts val="1000"/>
              </a:spcBef>
              <a:spcAft>
                <a:spcPts val="800"/>
              </a:spcAft>
              <a:buFont typeface="Arial" panose="020B0604020202020204" pitchFamily="34" charset="0"/>
              <a:buChar char="•"/>
            </a:pPr>
            <a:r>
              <a:rPr lang="en-NZ" sz="2800" dirty="0"/>
              <a:t>Digital skills requirements continue to evolve, and this involves regularly upgrading individual digital skills and knowledge </a:t>
            </a:r>
          </a:p>
          <a:p>
            <a:pPr marL="457200" indent="-457200">
              <a:lnSpc>
                <a:spcPct val="90000"/>
              </a:lnSpc>
              <a:spcBef>
                <a:spcPts val="1000"/>
              </a:spcBef>
              <a:spcAft>
                <a:spcPts val="800"/>
              </a:spcAft>
              <a:buFont typeface="Arial" panose="020B0604020202020204" pitchFamily="34" charset="0"/>
              <a:buChar char="•"/>
            </a:pPr>
            <a:r>
              <a:rPr lang="en-NZ" sz="2800" dirty="0"/>
              <a:t>Individuals with learner agency can respond to the challenge of ongoing learning in the digital space, individuals without agency do not have the self-belief in their learning ability to thrive and benefit from supports offered</a:t>
            </a:r>
          </a:p>
          <a:p>
            <a:pPr marL="457200" indent="-457200">
              <a:lnSpc>
                <a:spcPct val="90000"/>
              </a:lnSpc>
              <a:spcBef>
                <a:spcPts val="1000"/>
              </a:spcBef>
              <a:spcAft>
                <a:spcPts val="800"/>
              </a:spcAft>
              <a:buFont typeface="Arial" panose="020B0604020202020204" pitchFamily="34" charset="0"/>
              <a:buChar char="•"/>
            </a:pPr>
            <a:r>
              <a:rPr lang="en-NZ" sz="2800" dirty="0"/>
              <a:t>Learner agency is overarching, equipping individuals with the self-belief and attitude to apply and maintain their training and skills making online engagement and learning possible.</a:t>
            </a:r>
          </a:p>
        </p:txBody>
      </p:sp>
    </p:spTree>
    <p:extLst>
      <p:ext uri="{BB962C8B-B14F-4D97-AF65-F5344CB8AC3E}">
        <p14:creationId xmlns:p14="http://schemas.microsoft.com/office/powerpoint/2010/main" val="3850737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950E7-8686-F191-F97F-944103F80643}"/>
              </a:ext>
            </a:extLst>
          </p:cNvPr>
          <p:cNvSpPr>
            <a:spLocks noGrp="1"/>
          </p:cNvSpPr>
          <p:nvPr>
            <p:ph idx="1"/>
          </p:nvPr>
        </p:nvSpPr>
        <p:spPr>
          <a:xfrm>
            <a:off x="838200" y="1048623"/>
            <a:ext cx="9639650" cy="5128339"/>
          </a:xfrm>
        </p:spPr>
        <p:txBody>
          <a:bodyPr>
            <a:normAutofit/>
          </a:bodyPr>
          <a:lstStyle/>
          <a:p>
            <a:r>
              <a:rPr lang="en-NZ" dirty="0"/>
              <a:t>Online survey: 22,470 apprentices-952 responded </a:t>
            </a:r>
          </a:p>
          <a:p>
            <a:endParaRPr lang="en-NZ" dirty="0"/>
          </a:p>
          <a:p>
            <a:r>
              <a:rPr lang="en-NZ" dirty="0"/>
              <a:t>27 semi-structured interviews (face to face or phone)</a:t>
            </a:r>
          </a:p>
          <a:p>
            <a:endParaRPr lang="en-NZ" dirty="0"/>
          </a:p>
          <a:p>
            <a:r>
              <a:rPr lang="en-NZ" dirty="0"/>
              <a:t>Interviewees also asked to complete an LNAAT assessment to measure literacy skill</a:t>
            </a:r>
          </a:p>
          <a:p>
            <a:endParaRPr lang="en-NZ" dirty="0"/>
          </a:p>
          <a:p>
            <a:r>
              <a:rPr lang="en-NZ" dirty="0"/>
              <a:t>Matters included ownership and use of devices, access to data, how they used MyBCITO and their confidence with digital technology. </a:t>
            </a:r>
          </a:p>
        </p:txBody>
      </p:sp>
      <p:sp>
        <p:nvSpPr>
          <p:cNvPr id="4" name="Date Placeholder 3">
            <a:extLst>
              <a:ext uri="{FF2B5EF4-FFF2-40B4-BE49-F238E27FC236}">
                <a16:creationId xmlns:a16="http://schemas.microsoft.com/office/drawing/2014/main" id="{59E59E32-84D5-6A73-B2CD-27B734178D0F}"/>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797F4AD5-1D88-0A32-8146-A0C1873A6508}"/>
              </a:ext>
            </a:extLst>
          </p:cNvPr>
          <p:cNvSpPr>
            <a:spLocks noGrp="1"/>
          </p:cNvSpPr>
          <p:nvPr>
            <p:ph type="sldNum" sz="quarter" idx="12"/>
          </p:nvPr>
        </p:nvSpPr>
        <p:spPr/>
        <p:txBody>
          <a:bodyPr/>
          <a:lstStyle/>
          <a:p>
            <a:fld id="{D7680CBB-CBFA-4213-91A6-8ED0ABF927D2}" type="slidenum">
              <a:rPr lang="en-NZ" smtClean="0"/>
              <a:t>11</a:t>
            </a:fld>
            <a:endParaRPr lang="en-NZ"/>
          </a:p>
        </p:txBody>
      </p:sp>
    </p:spTree>
    <p:extLst>
      <p:ext uri="{BB962C8B-B14F-4D97-AF65-F5344CB8AC3E}">
        <p14:creationId xmlns:p14="http://schemas.microsoft.com/office/powerpoint/2010/main" val="3634609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36C716-638A-EC00-EDC9-6645BCE55464}"/>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2E21E4D4-C1CB-1020-6143-87FACD1A1ABF}"/>
              </a:ext>
            </a:extLst>
          </p:cNvPr>
          <p:cNvSpPr>
            <a:spLocks noGrp="1"/>
          </p:cNvSpPr>
          <p:nvPr>
            <p:ph type="sldNum" sz="quarter" idx="12"/>
          </p:nvPr>
        </p:nvSpPr>
        <p:spPr/>
        <p:txBody>
          <a:bodyPr/>
          <a:lstStyle/>
          <a:p>
            <a:fld id="{D7680CBB-CBFA-4213-91A6-8ED0ABF927D2}" type="slidenum">
              <a:rPr lang="en-NZ" smtClean="0"/>
              <a:t>12</a:t>
            </a:fld>
            <a:endParaRPr lang="en-NZ"/>
          </a:p>
        </p:txBody>
      </p:sp>
      <p:sp>
        <p:nvSpPr>
          <p:cNvPr id="5" name="TextBox 4">
            <a:extLst>
              <a:ext uri="{FF2B5EF4-FFF2-40B4-BE49-F238E27FC236}">
                <a16:creationId xmlns:a16="http://schemas.microsoft.com/office/drawing/2014/main" id="{7CD1922D-34E4-A7D5-1F3E-6DF86A8B758D}"/>
              </a:ext>
            </a:extLst>
          </p:cNvPr>
          <p:cNvSpPr txBox="1"/>
          <p:nvPr/>
        </p:nvSpPr>
        <p:spPr>
          <a:xfrm>
            <a:off x="1209675" y="1066801"/>
            <a:ext cx="9858375" cy="5196166"/>
          </a:xfrm>
          <a:prstGeom prst="rect">
            <a:avLst/>
          </a:prstGeom>
          <a:noFill/>
        </p:spPr>
        <p:txBody>
          <a:bodyPr wrap="square">
            <a:spAutoFit/>
          </a:bodyPr>
          <a:lstStyle/>
          <a:p>
            <a:pPr marL="342900" marR="0" lvl="0" indent="-342900">
              <a:lnSpc>
                <a:spcPct val="150000"/>
              </a:lnSpc>
              <a:spcBef>
                <a:spcPts val="0"/>
              </a:spcBef>
              <a:spcAft>
                <a:spcPts val="0"/>
              </a:spcAft>
              <a:buFont typeface="Symbol" panose="05050102010706020507" pitchFamily="18" charset="2"/>
              <a:buChar char=""/>
            </a:pPr>
            <a:r>
              <a:rPr lang="en-NZ" sz="2800" dirty="0"/>
              <a:t>I don’t fully understand how to use MyBCITO (145/781 or 18.5%)</a:t>
            </a:r>
          </a:p>
          <a:p>
            <a:pPr marL="342900" marR="0" lvl="0" indent="-342900">
              <a:lnSpc>
                <a:spcPct val="150000"/>
              </a:lnSpc>
              <a:spcBef>
                <a:spcPts val="0"/>
              </a:spcBef>
              <a:spcAft>
                <a:spcPts val="0"/>
              </a:spcAft>
              <a:buFont typeface="Symbol" panose="05050102010706020507" pitchFamily="18" charset="2"/>
              <a:buChar char=""/>
            </a:pPr>
            <a:r>
              <a:rPr lang="en-NZ" sz="2800" dirty="0"/>
              <a:t>I am not very good with online technology (46/781 or 6%),</a:t>
            </a:r>
          </a:p>
          <a:p>
            <a:pPr marL="342900" marR="0" lvl="0" indent="-342900">
              <a:lnSpc>
                <a:spcPct val="150000"/>
              </a:lnSpc>
              <a:spcBef>
                <a:spcPts val="0"/>
              </a:spcBef>
              <a:spcAft>
                <a:spcPts val="0"/>
              </a:spcAft>
              <a:buFont typeface="Symbol" panose="05050102010706020507" pitchFamily="18" charset="2"/>
              <a:buChar char=""/>
            </a:pPr>
            <a:r>
              <a:rPr lang="en-NZ" sz="2800" dirty="0"/>
              <a:t>If I had training on how to use it when I started (112/758 or 15%), </a:t>
            </a:r>
          </a:p>
          <a:p>
            <a:pPr marL="342900" marR="0" lvl="0" indent="-342900">
              <a:lnSpc>
                <a:spcPct val="150000"/>
              </a:lnSpc>
              <a:spcBef>
                <a:spcPts val="0"/>
              </a:spcBef>
              <a:spcAft>
                <a:spcPts val="0"/>
              </a:spcAft>
              <a:buFont typeface="Symbol" panose="05050102010706020507" pitchFamily="18" charset="2"/>
              <a:buChar char=""/>
            </a:pPr>
            <a:r>
              <a:rPr lang="en-NZ" sz="2800" dirty="0"/>
              <a:t>If I was better at reading and maths (63/758 or 8%), and </a:t>
            </a:r>
          </a:p>
          <a:p>
            <a:pPr marL="342900" marR="0" lvl="0" indent="-342900">
              <a:lnSpc>
                <a:spcPct val="150000"/>
              </a:lnSpc>
              <a:spcBef>
                <a:spcPts val="0"/>
              </a:spcBef>
              <a:spcAft>
                <a:spcPts val="800"/>
              </a:spcAft>
              <a:buFont typeface="Symbol" panose="05050102010706020507" pitchFamily="18" charset="2"/>
              <a:buChar char=""/>
            </a:pPr>
            <a:r>
              <a:rPr lang="en-NZ" sz="2800" dirty="0"/>
              <a:t>If there was someone there to help me understand it (89/758 or 12%).</a:t>
            </a:r>
          </a:p>
        </p:txBody>
      </p:sp>
    </p:spTree>
    <p:extLst>
      <p:ext uri="{BB962C8B-B14F-4D97-AF65-F5344CB8AC3E}">
        <p14:creationId xmlns:p14="http://schemas.microsoft.com/office/powerpoint/2010/main" val="3747469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48393E-B5DA-F77D-309B-1F71620E0BCE}"/>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33C33C61-2A55-A364-00FB-8198ADDB7D58}"/>
              </a:ext>
            </a:extLst>
          </p:cNvPr>
          <p:cNvSpPr>
            <a:spLocks noGrp="1"/>
          </p:cNvSpPr>
          <p:nvPr>
            <p:ph type="sldNum" sz="quarter" idx="12"/>
          </p:nvPr>
        </p:nvSpPr>
        <p:spPr/>
        <p:txBody>
          <a:bodyPr/>
          <a:lstStyle/>
          <a:p>
            <a:fld id="{D7680CBB-CBFA-4213-91A6-8ED0ABF927D2}" type="slidenum">
              <a:rPr lang="en-NZ" smtClean="0"/>
              <a:t>13</a:t>
            </a:fld>
            <a:endParaRPr lang="en-NZ"/>
          </a:p>
        </p:txBody>
      </p:sp>
      <p:sp>
        <p:nvSpPr>
          <p:cNvPr id="5" name="TextBox 4">
            <a:extLst>
              <a:ext uri="{FF2B5EF4-FFF2-40B4-BE49-F238E27FC236}">
                <a16:creationId xmlns:a16="http://schemas.microsoft.com/office/drawing/2014/main" id="{27D2E753-C223-6C49-4656-BC5A37697625}"/>
              </a:ext>
            </a:extLst>
          </p:cNvPr>
          <p:cNvSpPr txBox="1"/>
          <p:nvPr/>
        </p:nvSpPr>
        <p:spPr>
          <a:xfrm>
            <a:off x="1123950" y="464727"/>
            <a:ext cx="10229850" cy="5801653"/>
          </a:xfrm>
          <a:prstGeom prst="rect">
            <a:avLst/>
          </a:prstGeom>
          <a:noFill/>
        </p:spPr>
        <p:txBody>
          <a:bodyPr wrap="square">
            <a:spAutoFit/>
          </a:bodyPr>
          <a:lstStyle/>
          <a:p>
            <a:pPr marL="0" marR="0">
              <a:lnSpc>
                <a:spcPct val="150000"/>
              </a:lnSpc>
              <a:spcBef>
                <a:spcPts val="0"/>
              </a:spcBef>
              <a:spcAft>
                <a:spcPts val="800"/>
              </a:spcAft>
            </a:pPr>
            <a:r>
              <a:rPr lang="en-NZ" sz="2800" dirty="0"/>
              <a:t>Other respondents expressed low confidence levels, or that they were less skilled readers, when asked how confident they felt with technical skills when going online both generally and with MyBCITO.</a:t>
            </a:r>
          </a:p>
          <a:p>
            <a:pPr marL="457200" marR="0">
              <a:lnSpc>
                <a:spcPct val="107000"/>
              </a:lnSpc>
              <a:spcBef>
                <a:spcPts val="0"/>
              </a:spcBef>
              <a:spcAft>
                <a:spcPts val="0"/>
              </a:spcAft>
            </a:pPr>
            <a:r>
              <a:rPr lang="en-NZ" sz="2800" dirty="0"/>
              <a:t>Ahh not very good…I can do the basic stuff but other than that…-sometimes I struggle with terms and the way sentences are laid out…I can use basic apps and my skills are average…I don’t use the internet as well as I could-don’t use google much. Sometimes I need help to find what I’m looking for. Reading-I struggle with a lot of the content mainly cause I don’t understand some terms and words.</a:t>
            </a:r>
          </a:p>
          <a:p>
            <a:pPr marL="457200" marR="0">
              <a:lnSpc>
                <a:spcPct val="107000"/>
              </a:lnSpc>
              <a:spcBef>
                <a:spcPts val="0"/>
              </a:spcBef>
              <a:spcAft>
                <a:spcPts val="0"/>
              </a:spcAft>
            </a:pPr>
            <a:r>
              <a:rPr lang="en-NZ" sz="2800" dirty="0"/>
              <a:t> </a:t>
            </a:r>
          </a:p>
        </p:txBody>
      </p:sp>
    </p:spTree>
    <p:extLst>
      <p:ext uri="{BB962C8B-B14F-4D97-AF65-F5344CB8AC3E}">
        <p14:creationId xmlns:p14="http://schemas.microsoft.com/office/powerpoint/2010/main" val="152209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B47869-E966-91B5-FECE-8B588BA1B671}"/>
              </a:ext>
            </a:extLst>
          </p:cNvPr>
          <p:cNvSpPr>
            <a:spLocks noGrp="1"/>
          </p:cNvSpPr>
          <p:nvPr>
            <p:ph idx="1"/>
          </p:nvPr>
        </p:nvSpPr>
        <p:spPr>
          <a:xfrm>
            <a:off x="720754" y="483385"/>
            <a:ext cx="10881220" cy="5648967"/>
          </a:xfrm>
        </p:spPr>
        <p:txBody>
          <a:bodyPr>
            <a:normAutofit lnSpcReduction="10000"/>
          </a:bodyPr>
          <a:lstStyle/>
          <a:p>
            <a:pPr marL="0" indent="0">
              <a:buNone/>
            </a:pPr>
            <a:r>
              <a:rPr lang="en-NZ" dirty="0"/>
              <a:t>To participate and succeed online, key components must exist or be addressed:</a:t>
            </a:r>
          </a:p>
          <a:p>
            <a:r>
              <a:rPr lang="en-NZ" dirty="0"/>
              <a:t>Appropriate digital skills</a:t>
            </a:r>
          </a:p>
          <a:p>
            <a:r>
              <a:rPr lang="en-NZ" dirty="0"/>
              <a:t>Underpinned by suitable literacy skills</a:t>
            </a:r>
          </a:p>
          <a:p>
            <a:r>
              <a:rPr lang="en-NZ" dirty="0"/>
              <a:t>Access-connectivity, affordability</a:t>
            </a:r>
          </a:p>
          <a:p>
            <a:r>
              <a:rPr lang="en-NZ" dirty="0"/>
              <a:t>Training for new tools/initiatives</a:t>
            </a:r>
          </a:p>
          <a:p>
            <a:endParaRPr lang="en-NZ" dirty="0"/>
          </a:p>
          <a:p>
            <a:r>
              <a:rPr lang="en-NZ" dirty="0"/>
              <a:t>Comments to do with low confidence and reading challenges were made by participants who scored at Step 2 in LNAAT or by the respondent who did not attempt LNAAT. </a:t>
            </a:r>
          </a:p>
          <a:p>
            <a:endParaRPr lang="en-NZ" dirty="0"/>
          </a:p>
          <a:p>
            <a:pPr marL="0" indent="0">
              <a:buNone/>
            </a:pPr>
            <a:r>
              <a:rPr lang="en-NZ" dirty="0"/>
              <a:t>Components supported by Learner Agency-self-belief and understanding of how to learn. </a:t>
            </a:r>
          </a:p>
        </p:txBody>
      </p:sp>
      <p:sp>
        <p:nvSpPr>
          <p:cNvPr id="4" name="Date Placeholder 3">
            <a:extLst>
              <a:ext uri="{FF2B5EF4-FFF2-40B4-BE49-F238E27FC236}">
                <a16:creationId xmlns:a16="http://schemas.microsoft.com/office/drawing/2014/main" id="{D30D9DA2-FB97-7D93-C72E-FF58100070C4}"/>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9195B001-7103-7AA9-0DB4-F118E41505E8}"/>
              </a:ext>
            </a:extLst>
          </p:cNvPr>
          <p:cNvSpPr>
            <a:spLocks noGrp="1"/>
          </p:cNvSpPr>
          <p:nvPr>
            <p:ph type="sldNum" sz="quarter" idx="12"/>
          </p:nvPr>
        </p:nvSpPr>
        <p:spPr/>
        <p:txBody>
          <a:bodyPr/>
          <a:lstStyle/>
          <a:p>
            <a:fld id="{D7680CBB-CBFA-4213-91A6-8ED0ABF927D2}" type="slidenum">
              <a:rPr lang="en-NZ" smtClean="0"/>
              <a:t>14</a:t>
            </a:fld>
            <a:endParaRPr lang="en-NZ"/>
          </a:p>
        </p:txBody>
      </p:sp>
    </p:spTree>
    <p:extLst>
      <p:ext uri="{BB962C8B-B14F-4D97-AF65-F5344CB8AC3E}">
        <p14:creationId xmlns:p14="http://schemas.microsoft.com/office/powerpoint/2010/main" val="102952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2C1B564-1629-CD34-3F18-A4977F7162B1}"/>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43F25FD8-3F94-1FAA-1854-D950F5FDEBCE}"/>
              </a:ext>
            </a:extLst>
          </p:cNvPr>
          <p:cNvSpPr>
            <a:spLocks noGrp="1"/>
          </p:cNvSpPr>
          <p:nvPr>
            <p:ph type="sldNum" sz="quarter" idx="12"/>
          </p:nvPr>
        </p:nvSpPr>
        <p:spPr/>
        <p:txBody>
          <a:bodyPr/>
          <a:lstStyle/>
          <a:p>
            <a:fld id="{D7680CBB-CBFA-4213-91A6-8ED0ABF927D2}" type="slidenum">
              <a:rPr lang="en-NZ" smtClean="0"/>
              <a:t>15</a:t>
            </a:fld>
            <a:endParaRPr lang="en-NZ"/>
          </a:p>
        </p:txBody>
      </p:sp>
      <p:pic>
        <p:nvPicPr>
          <p:cNvPr id="8" name="Content Placeholder 7">
            <a:extLst>
              <a:ext uri="{FF2B5EF4-FFF2-40B4-BE49-F238E27FC236}">
                <a16:creationId xmlns:a16="http://schemas.microsoft.com/office/drawing/2014/main" id="{46270805-DF54-D4F0-EEEC-5E144ECDF3E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2799" y="578694"/>
            <a:ext cx="5849938" cy="5849938"/>
          </a:xfrm>
          <a:prstGeom prst="rect">
            <a:avLst/>
          </a:prstGeom>
          <a:noFill/>
          <a:ln>
            <a:noFill/>
          </a:ln>
        </p:spPr>
      </p:pic>
      <p:sp>
        <p:nvSpPr>
          <p:cNvPr id="10" name="TextBox 9">
            <a:extLst>
              <a:ext uri="{FF2B5EF4-FFF2-40B4-BE49-F238E27FC236}">
                <a16:creationId xmlns:a16="http://schemas.microsoft.com/office/drawing/2014/main" id="{1065D5FC-EF05-CFB2-8744-41BAD6F3399B}"/>
              </a:ext>
            </a:extLst>
          </p:cNvPr>
          <p:cNvSpPr txBox="1"/>
          <p:nvPr/>
        </p:nvSpPr>
        <p:spPr>
          <a:xfrm>
            <a:off x="908108" y="394028"/>
            <a:ext cx="6094602" cy="369332"/>
          </a:xfrm>
          <a:prstGeom prst="rect">
            <a:avLst/>
          </a:prstGeom>
          <a:noFill/>
        </p:spPr>
        <p:txBody>
          <a:bodyPr wrap="square">
            <a:spAutoFit/>
          </a:bodyPr>
          <a:lstStyle/>
          <a:p>
            <a:pPr marL="0" marR="0">
              <a:spcBef>
                <a:spcPts val="0"/>
              </a:spcBef>
              <a:spcAft>
                <a:spcPts val="1000"/>
              </a:spcAft>
            </a:pPr>
            <a:r>
              <a:rPr lang="en-NZ" sz="1800" i="1" dirty="0">
                <a:solidFill>
                  <a:srgbClr val="44546A"/>
                </a:solidFill>
                <a:effectLst/>
                <a:latin typeface="Calibri" panose="020F0502020204030204" pitchFamily="34" charset="0"/>
                <a:ea typeface="Yu Mincho" panose="02020400000000000000" pitchFamily="18" charset="-128"/>
                <a:cs typeface="Arial" panose="020B0604020202020204" pitchFamily="34" charset="0"/>
              </a:rPr>
              <a:t>Enablers for effective online engagement</a:t>
            </a:r>
          </a:p>
        </p:txBody>
      </p:sp>
    </p:spTree>
    <p:extLst>
      <p:ext uri="{BB962C8B-B14F-4D97-AF65-F5344CB8AC3E}">
        <p14:creationId xmlns:p14="http://schemas.microsoft.com/office/powerpoint/2010/main" val="3501082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324567-3228-847E-634C-FC810C2E1B50}"/>
              </a:ext>
            </a:extLst>
          </p:cNvPr>
          <p:cNvSpPr>
            <a:spLocks noGrp="1"/>
          </p:cNvSpPr>
          <p:nvPr>
            <p:ph idx="1"/>
          </p:nvPr>
        </p:nvSpPr>
        <p:spPr>
          <a:xfrm>
            <a:off x="418751" y="382718"/>
            <a:ext cx="10515600" cy="6034859"/>
          </a:xfrm>
        </p:spPr>
        <p:txBody>
          <a:bodyPr>
            <a:normAutofit fontScale="47500" lnSpcReduction="20000"/>
          </a:bodyPr>
          <a:lstStyle/>
          <a:p>
            <a:pPr marL="0" marR="0" indent="0">
              <a:lnSpc>
                <a:spcPct val="107000"/>
              </a:lnSpc>
              <a:spcBef>
                <a:spcPts val="1200"/>
              </a:spcBef>
              <a:spcAft>
                <a:spcPts val="0"/>
              </a:spcAft>
              <a:buNone/>
            </a:pPr>
            <a:endParaRPr lang="en-NZ" sz="2900" b="1" kern="0" dirty="0">
              <a:solidFill>
                <a:srgbClr val="262626"/>
              </a:solidFill>
              <a:effectLst/>
              <a:latin typeface="Calibri Light" panose="020F0302020204030204" pitchFamily="34" charset="0"/>
              <a:ea typeface="Yu Gothic Light" panose="020B0300000000000000" pitchFamily="34" charset="-128"/>
              <a:cs typeface="Times New Roman" panose="02020603050405020304" pitchFamily="18"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Ako Aotearoa. (2021). </a:t>
            </a:r>
            <a:r>
              <a:rPr lang="en-NZ" sz="2500" i="1" dirty="0">
                <a:effectLst/>
                <a:latin typeface="Calibri" panose="020F0502020204030204" pitchFamily="34" charset="0"/>
                <a:ea typeface="Yu Mincho" panose="02020400000000000000" pitchFamily="18" charset="-128"/>
                <a:cs typeface="Arial" panose="020B0604020202020204" pitchFamily="34" charset="0"/>
              </a:rPr>
              <a:t>Digital literacy background paper. </a:t>
            </a:r>
            <a:r>
              <a:rPr lang="en-NZ" sz="2500" dirty="0">
                <a:effectLst/>
                <a:latin typeface="Calibri" panose="020F0502020204030204" pitchFamily="34" charset="0"/>
                <a:ea typeface="Yu Mincho" panose="02020400000000000000" pitchFamily="18" charset="-128"/>
                <a:cs typeface="Arial" panose="020B0604020202020204" pitchFamily="34" charset="0"/>
              </a:rPr>
              <a:t>Author.</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Ako Aotearoa. (2022). </a:t>
            </a:r>
            <a:r>
              <a:rPr lang="en-NZ" sz="2500" i="1" dirty="0">
                <a:effectLst/>
                <a:latin typeface="Calibri" panose="020F0502020204030204" pitchFamily="34" charset="0"/>
                <a:ea typeface="Yu Mincho" panose="02020400000000000000" pitchFamily="18" charset="-128"/>
                <a:cs typeface="Arial" panose="020B0604020202020204" pitchFamily="34" charset="0"/>
              </a:rPr>
              <a:t>Mapping the literacy and numeracy demands of BCITO resources (vol. 2).</a:t>
            </a:r>
            <a:r>
              <a:rPr lang="en-NZ" sz="2500" dirty="0">
                <a:effectLst/>
                <a:latin typeface="Calibri" panose="020F0502020204030204" pitchFamily="34" charset="0"/>
                <a:ea typeface="Yu Mincho" panose="02020400000000000000" pitchFamily="18" charset="-128"/>
                <a:cs typeface="Arial" panose="020B0604020202020204" pitchFamily="34" charset="0"/>
              </a:rPr>
              <a:t> Author</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Alkema, A. (2020).</a:t>
            </a:r>
            <a:r>
              <a:rPr lang="en-NZ" sz="2500" i="1" dirty="0">
                <a:effectLst/>
                <a:latin typeface="Calibri" panose="020F0502020204030204" pitchFamily="34" charset="0"/>
                <a:ea typeface="Yu Mincho" panose="02020400000000000000" pitchFamily="18" charset="-128"/>
                <a:cs typeface="Arial" panose="020B0604020202020204" pitchFamily="34" charset="0"/>
              </a:rPr>
              <a:t> Technology-enabled learning in the foundation education sector</a:t>
            </a:r>
            <a:r>
              <a:rPr lang="en-NZ" sz="2500" dirty="0">
                <a:effectLst/>
                <a:latin typeface="Calibri" panose="020F0502020204030204" pitchFamily="34" charset="0"/>
                <a:ea typeface="Yu Mincho" panose="02020400000000000000" pitchFamily="18" charset="-128"/>
                <a:cs typeface="Arial" panose="020B0604020202020204" pitchFamily="34" charset="0"/>
              </a:rPr>
              <a:t>. Skills Highway publication. Wellington. New Zealand.</a:t>
            </a:r>
          </a:p>
          <a:p>
            <a:pPr marL="0" marR="0" indent="0">
              <a:lnSpc>
                <a:spcPct val="107000"/>
              </a:lnSpc>
              <a:spcBef>
                <a:spcPts val="0"/>
              </a:spcBef>
              <a:spcAft>
                <a:spcPts val="800"/>
              </a:spcAft>
              <a:buNone/>
            </a:pPr>
            <a:r>
              <a:rPr lang="en-NZ" sz="2500"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Alkema, A. (2023). Scoping a digital skills framework for Aotearoa New Zealand. Discussion paper. Wellington. Ako Aotearoa.</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AlphaBeta, part of Access Partnership (commissioned by Amazon Web Services), (2022). </a:t>
            </a:r>
            <a:r>
              <a:rPr lang="en-NZ" sz="2500" i="1" dirty="0">
                <a:effectLst/>
                <a:latin typeface="Calibri" panose="020F0502020204030204" pitchFamily="34" charset="0"/>
                <a:ea typeface="Yu Mincho" panose="02020400000000000000" pitchFamily="18" charset="-128"/>
                <a:cs typeface="Arial" panose="020B0604020202020204" pitchFamily="34" charset="0"/>
              </a:rPr>
              <a:t>Building Digital Skills for the Changing Workforce in Asia Pacific and Japan.</a:t>
            </a:r>
            <a:r>
              <a:rPr lang="en-NZ" sz="2500" dirty="0">
                <a:effectLst/>
                <a:latin typeface="Calibri" panose="020F0502020204030204" pitchFamily="34" charset="0"/>
                <a:ea typeface="Yu Mincho" panose="02020400000000000000" pitchFamily="18" charset="-128"/>
                <a:cs typeface="Arial" panose="020B0604020202020204" pitchFamily="34" charset="0"/>
              </a:rPr>
              <a:t> Author.</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Auckland Online. (2023) Retrieved </a:t>
            </a:r>
            <a:r>
              <a:rPr lang="en-NZ" sz="2500" u="sng" dirty="0">
                <a:solidFill>
                  <a:srgbClr val="BF8F00"/>
                </a:solidFill>
                <a:effectLst/>
                <a:latin typeface="Calibri" panose="020F0502020204030204" pitchFamily="34" charset="0"/>
                <a:ea typeface="Yu Mincho" panose="02020400000000000000" pitchFamily="18" charset="-128"/>
                <a:cs typeface="Calibri" panose="020F0502020204030204" pitchFamily="34" charset="0"/>
                <a:hlinkClick r:id="rId2"/>
              </a:rPr>
              <a:t>https://www.online.auckland.ac.nz/</a:t>
            </a:r>
            <a:r>
              <a:rPr lang="en-NZ" sz="2500" dirty="0">
                <a:effectLst/>
                <a:latin typeface="Calibri" panose="020F0502020204030204" pitchFamily="34" charset="0"/>
                <a:ea typeface="Yu Mincho" panose="02020400000000000000" pitchFamily="18" charset="-128"/>
                <a:cs typeface="Calibri" panose="020F0502020204030204" pitchFamily="34" charset="0"/>
              </a:rPr>
              <a:t> 08 April, 2023.</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Australian Apprenticeships &amp; Traineeships Information Service (AATis). (2022).</a:t>
            </a:r>
            <a:r>
              <a:rPr lang="en-NZ" sz="2500" dirty="0">
                <a:effectLst/>
                <a:latin typeface="Calibri" panose="020F0502020204030204" pitchFamily="34" charset="0"/>
                <a:ea typeface="Yu Mincho" panose="02020400000000000000" pitchFamily="18" charset="-128"/>
                <a:cs typeface="Arial" panose="020B0604020202020204" pitchFamily="34" charset="0"/>
              </a:rPr>
              <a:t> </a:t>
            </a:r>
            <a:r>
              <a:rPr lang="en-NZ" sz="2500" i="1" dirty="0">
                <a:effectLst/>
                <a:latin typeface="Calibri" panose="020F0502020204030204" pitchFamily="34" charset="0"/>
                <a:ea typeface="Yu Mincho" panose="02020400000000000000" pitchFamily="18" charset="-128"/>
                <a:cs typeface="Arial" panose="020B0604020202020204" pitchFamily="34" charset="0"/>
              </a:rPr>
              <a:t>Foundation Skills in Australian Apprenticeships.</a:t>
            </a:r>
            <a:r>
              <a:rPr lang="en-NZ" sz="2500" dirty="0">
                <a:effectLst/>
                <a:latin typeface="Calibri" panose="020F0502020204030204" pitchFamily="34" charset="0"/>
                <a:ea typeface="Yu Mincho" panose="02020400000000000000" pitchFamily="18" charset="-128"/>
                <a:cs typeface="Arial" panose="020B0604020202020204" pitchFamily="34" charset="0"/>
              </a:rPr>
              <a:t> Webinar Series retrieved 01 April 2023 from https://www.youtube.com/watch?v=f4aHlxcztdU</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Australian Skills Quality Authority. (2023). </a:t>
            </a:r>
            <a:r>
              <a:rPr lang="en-NZ" sz="2500" i="1" dirty="0">
                <a:effectLst/>
                <a:latin typeface="Calibri" panose="020F0502020204030204" pitchFamily="34" charset="0"/>
                <a:ea typeface="Yu Mincho" panose="02020400000000000000" pitchFamily="18" charset="-128"/>
                <a:cs typeface="Arial" panose="020B0604020202020204" pitchFamily="34" charset="0"/>
              </a:rPr>
              <a:t>Strategic review of online learning in the VET sector. </a:t>
            </a:r>
            <a:r>
              <a:rPr lang="en-NZ" sz="2500" dirty="0">
                <a:effectLst/>
                <a:latin typeface="Calibri" panose="020F0502020204030204" pitchFamily="34" charset="0"/>
                <a:ea typeface="Yu Mincho" panose="02020400000000000000" pitchFamily="18" charset="-128"/>
                <a:cs typeface="Arial" panose="020B0604020202020204" pitchFamily="34" charset="0"/>
              </a:rPr>
              <a:t>Author.</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Avast. (2023). </a:t>
            </a:r>
            <a:r>
              <a:rPr lang="en-NZ" sz="2500" i="1" dirty="0">
                <a:effectLst/>
                <a:latin typeface="Calibri" panose="020F0502020204030204" pitchFamily="34" charset="0"/>
                <a:ea typeface="Yu Mincho" panose="02020400000000000000" pitchFamily="18" charset="-128"/>
                <a:cs typeface="Arial" panose="020B0604020202020204" pitchFamily="34" charset="0"/>
              </a:rPr>
              <a:t>Digital literacy in 2023</a:t>
            </a:r>
            <a:r>
              <a:rPr lang="en-NZ" sz="2500" dirty="0">
                <a:effectLst/>
                <a:latin typeface="Calibri" panose="020F0502020204030204" pitchFamily="34" charset="0"/>
                <a:ea typeface="Yu Mincho" panose="02020400000000000000" pitchFamily="18" charset="-128"/>
                <a:cs typeface="Arial" panose="020B0604020202020204" pitchFamily="34" charset="0"/>
              </a:rPr>
              <a:t>. Retrieved February 28, 2023 from </a:t>
            </a:r>
            <a:r>
              <a:rPr lang="en-NZ" sz="2500" u="none" strike="noStrike" dirty="0">
                <a:solidFill>
                  <a:srgbClr val="BF8F00"/>
                </a:solidFill>
                <a:effectLst/>
                <a:latin typeface="Calibri" panose="020F0502020204030204" pitchFamily="34" charset="0"/>
                <a:ea typeface="Yu Mincho" panose="02020400000000000000" pitchFamily="18" charset="-128"/>
                <a:cs typeface="Arial" panose="020B0604020202020204" pitchFamily="34" charset="0"/>
                <a:hlinkClick r:id="rId3"/>
              </a:rPr>
              <a:t>https://www.avast.com/c-digital-literacy</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BNZ. (2022.). </a:t>
            </a:r>
            <a:r>
              <a:rPr lang="en-NZ" sz="2500" i="1" dirty="0">
                <a:effectLst/>
                <a:latin typeface="Calibri" panose="020F0502020204030204" pitchFamily="34" charset="0"/>
                <a:ea typeface="Yu Mincho" panose="02020400000000000000" pitchFamily="18" charset="-128"/>
                <a:cs typeface="Arial" panose="020B0604020202020204" pitchFamily="34" charset="0"/>
              </a:rPr>
              <a:t>Digital skills for life in Aotearoa: 2022. </a:t>
            </a:r>
            <a:r>
              <a:rPr lang="en-NZ" sz="2500" dirty="0">
                <a:effectLst/>
                <a:latin typeface="Calibri" panose="020F0502020204030204" pitchFamily="34" charset="0"/>
                <a:ea typeface="Yu Mincho" panose="02020400000000000000" pitchFamily="18" charset="-128"/>
                <a:cs typeface="Arial" panose="020B0604020202020204" pitchFamily="34" charset="0"/>
              </a:rPr>
              <a:t>Author. Retrieved March 7, 2022 from </a:t>
            </a:r>
            <a:r>
              <a:rPr lang="en-NZ" sz="2500" u="sng" dirty="0">
                <a:solidFill>
                  <a:srgbClr val="BF8F00"/>
                </a:solidFill>
                <a:effectLst/>
                <a:latin typeface="Calibri" panose="020F0502020204030204" pitchFamily="34" charset="0"/>
                <a:ea typeface="Yu Mincho" panose="02020400000000000000" pitchFamily="18" charset="-128"/>
                <a:cs typeface="Arial" panose="020B0604020202020204" pitchFamily="34" charset="0"/>
                <a:hlinkClick r:id="rId4"/>
              </a:rPr>
              <a:t>https://blog.bnz.co.nz/wp-content/uploads/2022/04/BNS0692-Digital-Skills-Report-20224.pdf</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Chauvel, F. (2022). </a:t>
            </a:r>
            <a:r>
              <a:rPr lang="en-NZ" sz="2500" i="1" dirty="0">
                <a:effectLst/>
                <a:latin typeface="Calibri" panose="020F0502020204030204" pitchFamily="34" charset="0"/>
                <a:ea typeface="Yu Mincho" panose="02020400000000000000" pitchFamily="18" charset="-128"/>
                <a:cs typeface="Arial" panose="020B0604020202020204" pitchFamily="34" charset="0"/>
              </a:rPr>
              <a:t>Work Based learning literacy and Numeracy Initiatives Project</a:t>
            </a:r>
            <a:r>
              <a:rPr lang="en-NZ" sz="2500" dirty="0">
                <a:effectLst/>
                <a:latin typeface="Calibri" panose="020F0502020204030204" pitchFamily="34" charset="0"/>
                <a:ea typeface="Yu Mincho" panose="02020400000000000000" pitchFamily="18" charset="-128"/>
                <a:cs typeface="Arial" panose="020B0604020202020204" pitchFamily="34" charset="0"/>
              </a:rPr>
              <a:t>. MITO.</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Creswell, J. W. (2013). </a:t>
            </a:r>
            <a:r>
              <a:rPr lang="en-NZ" sz="2500" i="1" dirty="0">
                <a:effectLst/>
                <a:latin typeface="Calibri" panose="020F0502020204030204" pitchFamily="34" charset="0"/>
                <a:ea typeface="Yu Mincho" panose="02020400000000000000" pitchFamily="18" charset="-128"/>
                <a:cs typeface="Calibri" panose="020F0502020204030204" pitchFamily="34" charset="0"/>
              </a:rPr>
              <a:t>Qualitative inquiry and researcher design (3rd ed.).</a:t>
            </a:r>
            <a:r>
              <a:rPr lang="en-NZ" sz="2500" dirty="0">
                <a:effectLst/>
                <a:latin typeface="Calibri" panose="020F0502020204030204" pitchFamily="34" charset="0"/>
                <a:ea typeface="Yu Mincho" panose="02020400000000000000" pitchFamily="18" charset="-128"/>
                <a:cs typeface="Calibri" panose="020F0502020204030204" pitchFamily="34" charset="0"/>
              </a:rPr>
              <a:t> Thousand Oaks: Sage Publications.</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solidFill>
                  <a:srgbClr val="000000"/>
                </a:solidFill>
                <a:effectLst/>
                <a:latin typeface="Calibri" panose="020F0502020204030204" pitchFamily="34" charset="0"/>
                <a:ea typeface="Yu Mincho" panose="02020400000000000000" pitchFamily="18" charset="-128"/>
                <a:cs typeface="Source Sans Pro Light" panose="020B0403030403020204" pitchFamily="34" charset="0"/>
              </a:rPr>
              <a:t>Darko-Adjei, N. (2019). </a:t>
            </a:r>
            <a:r>
              <a:rPr lang="en-NZ" sz="2500" i="1" dirty="0">
                <a:solidFill>
                  <a:srgbClr val="000000"/>
                </a:solidFill>
                <a:effectLst/>
                <a:latin typeface="Calibri" panose="020F0502020204030204" pitchFamily="34" charset="0"/>
                <a:ea typeface="Yu Mincho" panose="02020400000000000000" pitchFamily="18" charset="-128"/>
                <a:cs typeface="Source Sans Pro Light" panose="020B0403030403020204" pitchFamily="34" charset="0"/>
              </a:rPr>
              <a:t>The use and effect of smartphones in students’ learning activities: evidence from the University of Ghana, Legon</a:t>
            </a:r>
            <a:r>
              <a:rPr lang="en-NZ" sz="2500" dirty="0">
                <a:solidFill>
                  <a:srgbClr val="000000"/>
                </a:solidFill>
                <a:effectLst/>
                <a:latin typeface="Calibri" panose="020F0502020204030204" pitchFamily="34" charset="0"/>
                <a:ea typeface="Yu Mincho" panose="02020400000000000000" pitchFamily="18" charset="-128"/>
                <a:cs typeface="Source Sans Pro Light" panose="020B0403030403020204" pitchFamily="34" charset="0"/>
              </a:rPr>
              <a:t>. Library Philosophy and Practice (e-journal). 2851. https://digitalcommons.unl.edu/libphilprac/2851.</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Dean, M., &amp; Skujins, P. (2019). </a:t>
            </a:r>
            <a:r>
              <a:rPr lang="en-NZ" sz="2500" i="1" dirty="0">
                <a:effectLst/>
                <a:latin typeface="Calibri" panose="020F0502020204030204" pitchFamily="34" charset="0"/>
                <a:ea typeface="Yu Mincho" panose="02020400000000000000" pitchFamily="18" charset="-128"/>
                <a:cs typeface="Calibri" panose="020F0502020204030204" pitchFamily="34" charset="0"/>
              </a:rPr>
              <a:t>Digital Skilling Situational Analysis-Australia</a:t>
            </a:r>
            <a:r>
              <a:rPr lang="en-NZ" sz="2500" dirty="0">
                <a:effectLst/>
                <a:latin typeface="Calibri" panose="020F0502020204030204" pitchFamily="34" charset="0"/>
                <a:ea typeface="Yu Mincho" panose="02020400000000000000" pitchFamily="18" charset="-128"/>
                <a:cs typeface="Calibri" panose="020F0502020204030204" pitchFamily="34" charset="0"/>
              </a:rPr>
              <a:t>. GAN Australia.</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Department of Internal Affairs Te Tari Taiwhenua. (2019). </a:t>
            </a:r>
            <a:r>
              <a:rPr lang="en-NZ" sz="2500" i="1" dirty="0">
                <a:effectLst/>
                <a:latin typeface="Calibri" panose="020F0502020204030204" pitchFamily="34" charset="0"/>
                <a:ea typeface="Yu Mincho" panose="02020400000000000000" pitchFamily="18" charset="-128"/>
                <a:cs typeface="Arial" panose="020B0604020202020204" pitchFamily="34" charset="0"/>
              </a:rPr>
              <a:t>The digital inclusion blueprint: Te mahere mō te whakaurunga matihiko. </a:t>
            </a:r>
            <a:r>
              <a:rPr lang="en-NZ" sz="2500" dirty="0">
                <a:effectLst/>
                <a:latin typeface="Calibri" panose="020F0502020204030204" pitchFamily="34" charset="0"/>
                <a:ea typeface="Yu Mincho" panose="02020400000000000000" pitchFamily="18" charset="-128"/>
                <a:cs typeface="Arial" panose="020B0604020202020204" pitchFamily="34" charset="0"/>
              </a:rPr>
              <a:t>Author. Retrieved April 11, 2023 from </a:t>
            </a:r>
            <a:r>
              <a:rPr lang="en-NZ" sz="2500" u="sng" dirty="0">
                <a:solidFill>
                  <a:srgbClr val="BF8F00"/>
                </a:solidFill>
                <a:effectLst/>
                <a:latin typeface="Calibri" panose="020F0502020204030204" pitchFamily="34" charset="0"/>
                <a:ea typeface="Yu Mincho" panose="02020400000000000000" pitchFamily="18" charset="-128"/>
                <a:cs typeface="Arial" panose="020B0604020202020204" pitchFamily="34" charset="0"/>
                <a:hlinkClick r:id="rId5"/>
              </a:rPr>
              <a:t>https://www.digital.govt.nz/dmsdocument/113-digital-inclusion-blueprint-te-mahere-mo-te-whakaurunga-matihiko/html</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Digital Inclusion Research Group. (2017). </a:t>
            </a:r>
            <a:r>
              <a:rPr lang="en-NZ" sz="2500" i="1" dirty="0">
                <a:effectLst/>
                <a:latin typeface="Calibri" panose="020F0502020204030204" pitchFamily="34" charset="0"/>
                <a:ea typeface="Yu Mincho" panose="02020400000000000000" pitchFamily="18" charset="-128"/>
                <a:cs typeface="Arial" panose="020B0604020202020204" pitchFamily="34" charset="0"/>
              </a:rPr>
              <a:t>Digital New Zealanders: The Pulse of our Nation. A report to MBIE and DIA</a:t>
            </a:r>
            <a:r>
              <a:rPr lang="en-NZ" sz="2500" dirty="0">
                <a:effectLst/>
                <a:latin typeface="Calibri" panose="020F0502020204030204" pitchFamily="34" charset="0"/>
                <a:ea typeface="Yu Mincho" panose="02020400000000000000" pitchFamily="18" charset="-128"/>
                <a:cs typeface="Arial" panose="020B0604020202020204" pitchFamily="34" charset="0"/>
              </a:rPr>
              <a:t>. Author.</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Digital Skills Organisation. (2020). </a:t>
            </a:r>
            <a:r>
              <a:rPr lang="en-NZ" sz="2500" i="1" dirty="0">
                <a:effectLst/>
                <a:latin typeface="Calibri" panose="020F0502020204030204" pitchFamily="34" charset="0"/>
                <a:ea typeface="Yu Mincho" panose="02020400000000000000" pitchFamily="18" charset="-128"/>
                <a:cs typeface="Calibri" panose="020F0502020204030204" pitchFamily="34" charset="0"/>
              </a:rPr>
              <a:t>Towards a new model for the development of digital skills</a:t>
            </a:r>
            <a:r>
              <a:rPr lang="en-NZ" sz="2500" dirty="0">
                <a:effectLst/>
                <a:latin typeface="Calibri" panose="020F0502020204030204" pitchFamily="34" charset="0"/>
                <a:ea typeface="Yu Mincho" panose="02020400000000000000" pitchFamily="18" charset="-128"/>
                <a:cs typeface="Calibri" panose="020F0502020204030204" pitchFamily="34" charset="0"/>
              </a:rPr>
              <a:t>. Author.</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endParaRPr lang="en-NZ" dirty="0"/>
          </a:p>
        </p:txBody>
      </p:sp>
      <p:sp>
        <p:nvSpPr>
          <p:cNvPr id="4" name="Date Placeholder 3">
            <a:extLst>
              <a:ext uri="{FF2B5EF4-FFF2-40B4-BE49-F238E27FC236}">
                <a16:creationId xmlns:a16="http://schemas.microsoft.com/office/drawing/2014/main" id="{DDA967C0-42A6-2A24-98EC-A2CE047B2CE6}"/>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6DCEC685-BB5E-BA0D-D595-19A43616FC4E}"/>
              </a:ext>
            </a:extLst>
          </p:cNvPr>
          <p:cNvSpPr>
            <a:spLocks noGrp="1"/>
          </p:cNvSpPr>
          <p:nvPr>
            <p:ph type="sldNum" sz="quarter" idx="12"/>
          </p:nvPr>
        </p:nvSpPr>
        <p:spPr/>
        <p:txBody>
          <a:bodyPr/>
          <a:lstStyle/>
          <a:p>
            <a:fld id="{D7680CBB-CBFA-4213-91A6-8ED0ABF927D2}" type="slidenum">
              <a:rPr lang="en-NZ" smtClean="0"/>
              <a:t>16</a:t>
            </a:fld>
            <a:endParaRPr lang="en-NZ"/>
          </a:p>
        </p:txBody>
      </p:sp>
    </p:spTree>
    <p:extLst>
      <p:ext uri="{BB962C8B-B14F-4D97-AF65-F5344CB8AC3E}">
        <p14:creationId xmlns:p14="http://schemas.microsoft.com/office/powerpoint/2010/main" val="2458712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7503E-E5DA-D7F8-9015-478FC66F02BC}"/>
              </a:ext>
            </a:extLst>
          </p:cNvPr>
          <p:cNvSpPr>
            <a:spLocks noGrp="1"/>
          </p:cNvSpPr>
          <p:nvPr>
            <p:ph idx="1"/>
          </p:nvPr>
        </p:nvSpPr>
        <p:spPr>
          <a:xfrm>
            <a:off x="561363" y="150128"/>
            <a:ext cx="10515600" cy="6206222"/>
          </a:xfrm>
        </p:spPr>
        <p:txBody>
          <a:bodyPr>
            <a:normAutofit fontScale="47500" lnSpcReduction="20000"/>
          </a:bodyPr>
          <a:lstStyle/>
          <a:p>
            <a:pPr marL="0" marR="0" indent="0">
              <a:lnSpc>
                <a:spcPct val="107000"/>
              </a:lnSpc>
              <a:spcBef>
                <a:spcPts val="0"/>
              </a:spcBef>
              <a:spcAft>
                <a:spcPts val="800"/>
              </a:spcAft>
              <a:buNone/>
            </a:pPr>
            <a:r>
              <a:rPr lang="en-NZ" sz="2500" dirty="0">
                <a:solidFill>
                  <a:srgbClr val="000000"/>
                </a:solidFill>
                <a:effectLst/>
                <a:latin typeface="Calibri" panose="020F0502020204030204" pitchFamily="34" charset="0"/>
                <a:ea typeface="Yu Mincho" panose="02020400000000000000" pitchFamily="18" charset="-128"/>
                <a:cs typeface="Source Sans Pro Light" panose="020B0403030403020204" pitchFamily="34" charset="0"/>
              </a:rPr>
              <a:t>Dulfer, N., Smith, C., van Holstein, E., Garner, A., Acosta Rueda, L., Rouse, L., Hamed, S., Cavanagh, K., &amp; Ruppanner, L. (2022). </a:t>
            </a:r>
            <a:r>
              <a:rPr lang="en-NZ" sz="2500" i="1" dirty="0">
                <a:solidFill>
                  <a:srgbClr val="000000"/>
                </a:solidFill>
                <a:effectLst/>
                <a:latin typeface="Calibri" panose="020F0502020204030204" pitchFamily="34" charset="0"/>
                <a:ea typeface="Yu Mincho" panose="02020400000000000000" pitchFamily="18" charset="-128"/>
                <a:cs typeface="Source Sans Pro Light" panose="020B0403030403020204" pitchFamily="34" charset="0"/>
              </a:rPr>
              <a:t>Understanding Digital Inequality: An analysis of unequal connectivity in Carlton Housing Estate, Melbourne, Victoria</a:t>
            </a:r>
            <a:r>
              <a:rPr lang="en-NZ" sz="2500" dirty="0">
                <a:solidFill>
                  <a:srgbClr val="000000"/>
                </a:solidFill>
                <a:effectLst/>
                <a:latin typeface="Calibri" panose="020F0502020204030204" pitchFamily="34" charset="0"/>
                <a:ea typeface="Yu Mincho" panose="02020400000000000000" pitchFamily="18" charset="-128"/>
                <a:cs typeface="Source Sans Pro Light" panose="020B0403030403020204" pitchFamily="34" charset="0"/>
              </a:rPr>
              <a:t>, Australian Communications Consumer Action Network, Sydney.</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Durgunoglu, A. Y., Gencay, H., Canturk, M. &amp; Kuscul, G.H. (2020). </a:t>
            </a:r>
            <a:r>
              <a:rPr lang="en-NZ" sz="2500" i="1" dirty="0">
                <a:effectLst/>
                <a:latin typeface="Calibri" panose="020F0502020204030204" pitchFamily="34" charset="0"/>
                <a:ea typeface="Yu Mincho" panose="02020400000000000000" pitchFamily="18" charset="-128"/>
                <a:cs typeface="Arial" panose="020B0604020202020204" pitchFamily="34" charset="0"/>
              </a:rPr>
              <a:t>Cognitive and sociocultural dimensions of adult literacy and integrating technology in adult education.</a:t>
            </a:r>
            <a:r>
              <a:rPr lang="en-NZ" sz="2500" dirty="0">
                <a:effectLst/>
                <a:latin typeface="Calibri" panose="020F0502020204030204" pitchFamily="34" charset="0"/>
                <a:ea typeface="Yu Mincho" panose="02020400000000000000" pitchFamily="18" charset="-128"/>
                <a:cs typeface="Arial" panose="020B0604020202020204" pitchFamily="34" charset="0"/>
              </a:rPr>
              <a:t> </a:t>
            </a:r>
            <a:r>
              <a:rPr lang="en-NZ" sz="2500" dirty="0">
                <a:effectLst/>
                <a:latin typeface="Calibri" panose="020F0502020204030204" pitchFamily="34" charset="0"/>
                <a:ea typeface="Yu Mincho" panose="02020400000000000000" pitchFamily="18" charset="-128"/>
                <a:cs typeface="Calibri" panose="020F0502020204030204" pitchFamily="34" charset="0"/>
              </a:rPr>
              <a:t>In The Wiley Handbook of Adult Literacy Edited by Dolores Perin, Teachers College, Columbia University. Pp 263-283.</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Furness, J., Hedges, M., &amp; Piercy-Cameron, G. (2021). </a:t>
            </a:r>
            <a:r>
              <a:rPr lang="en-NZ" sz="2500" i="1" dirty="0">
                <a:effectLst/>
                <a:latin typeface="Calibri" panose="020F0502020204030204" pitchFamily="34" charset="0"/>
                <a:ea typeface="Yu Mincho" panose="02020400000000000000" pitchFamily="18" charset="-128"/>
                <a:cs typeface="Arial" panose="020B0604020202020204" pitchFamily="34" charset="0"/>
              </a:rPr>
              <a:t>Adult literacy and numeracy intervention landscape in Aotearoa New Zealand</a:t>
            </a:r>
            <a:r>
              <a:rPr lang="en-NZ" sz="2500" dirty="0">
                <a:effectLst/>
                <a:latin typeface="Calibri" panose="020F0502020204030204" pitchFamily="34" charset="0"/>
                <a:ea typeface="Yu Mincho" panose="02020400000000000000" pitchFamily="18" charset="-128"/>
                <a:cs typeface="Arial" panose="020B0604020202020204" pitchFamily="34" charset="0"/>
              </a:rPr>
              <a:t>. NZ Work Research Institute. Auckland, NZ.</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Gekara, V., Snell, D., Molla, A., Karanasios, S., &amp; Thomas, A. (2019). </a:t>
            </a:r>
            <a:r>
              <a:rPr lang="en-NZ" sz="2500" i="1" dirty="0">
                <a:effectLst/>
                <a:latin typeface="Calibri" panose="020F0502020204030204" pitchFamily="34" charset="0"/>
                <a:ea typeface="Yu Mincho" panose="02020400000000000000" pitchFamily="18" charset="-128"/>
                <a:cs typeface="Arial" panose="020B0604020202020204" pitchFamily="34" charset="0"/>
              </a:rPr>
              <a:t>Skilling the Australian workforce for the digital economy. </a:t>
            </a:r>
            <a:r>
              <a:rPr lang="en-NZ" sz="2500" dirty="0">
                <a:effectLst/>
                <a:latin typeface="Calibri" panose="020F0502020204030204" pitchFamily="34" charset="0"/>
                <a:ea typeface="Yu Mincho" panose="02020400000000000000" pitchFamily="18" charset="-128"/>
                <a:cs typeface="Arial" panose="020B0604020202020204" pitchFamily="34" charset="0"/>
              </a:rPr>
              <a:t>Adelaide: NCVER.</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Govt.uk. (2019). </a:t>
            </a:r>
            <a:r>
              <a:rPr lang="en-NZ" sz="2500" i="1" dirty="0">
                <a:effectLst/>
                <a:latin typeface="Calibri" panose="020F0502020204030204" pitchFamily="34" charset="0"/>
                <a:ea typeface="Yu Mincho" panose="02020400000000000000" pitchFamily="18" charset="-128"/>
                <a:cs typeface="Arial" panose="020B0604020202020204" pitchFamily="34" charset="0"/>
              </a:rPr>
              <a:t>Essential Digital Skills Framework</a:t>
            </a:r>
            <a:r>
              <a:rPr lang="en-NZ" sz="2500" dirty="0">
                <a:effectLst/>
                <a:latin typeface="Calibri" panose="020F0502020204030204" pitchFamily="34" charset="0"/>
                <a:ea typeface="Yu Mincho" panose="02020400000000000000" pitchFamily="18" charset="-128"/>
                <a:cs typeface="Arial" panose="020B0604020202020204" pitchFamily="34" charset="0"/>
              </a:rPr>
              <a:t>. Available at wttps://www.gov.uk/government/publications/essential-digital-skills-framework</a:t>
            </a: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Griffin, T., &amp; Mihelic, M. (2019). Online delivery of VET qualifications: current use and outcomes. NCVER.</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Kantar Public Research Report. (2022). </a:t>
            </a:r>
            <a:r>
              <a:rPr lang="en-NZ" sz="2500" i="1" dirty="0">
                <a:effectLst/>
                <a:latin typeface="Calibri" panose="020F0502020204030204" pitchFamily="34" charset="0"/>
                <a:ea typeface="Yu Mincho" panose="02020400000000000000" pitchFamily="18" charset="-128"/>
                <a:cs typeface="Calibri" panose="020F0502020204030204" pitchFamily="34" charset="0"/>
              </a:rPr>
              <a:t>New Zealand’s Internet Insights 2022</a:t>
            </a:r>
            <a:r>
              <a:rPr lang="en-NZ" sz="2500" dirty="0">
                <a:effectLst/>
                <a:latin typeface="Calibri" panose="020F0502020204030204" pitchFamily="34" charset="0"/>
                <a:ea typeface="Yu Mincho" panose="02020400000000000000" pitchFamily="18" charset="-128"/>
                <a:cs typeface="Calibri" panose="020F0502020204030204" pitchFamily="34" charset="0"/>
              </a:rPr>
              <a:t>. Author.</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Liu, Z. (2012.) Digital reading. </a:t>
            </a:r>
            <a:r>
              <a:rPr lang="en-NZ" sz="2500" i="1" dirty="0">
                <a:effectLst/>
                <a:latin typeface="Calibri" panose="020F0502020204030204" pitchFamily="34" charset="0"/>
                <a:ea typeface="Yu Mincho" panose="02020400000000000000" pitchFamily="18" charset="-128"/>
                <a:cs typeface="Calibri" panose="020F0502020204030204" pitchFamily="34" charset="0"/>
              </a:rPr>
              <a:t>Chinese Journal of Library and Information Science (English edition), </a:t>
            </a:r>
            <a:r>
              <a:rPr lang="en-NZ" sz="2500" dirty="0">
                <a:effectLst/>
                <a:latin typeface="Calibri" panose="020F0502020204030204" pitchFamily="34" charset="0"/>
                <a:ea typeface="Yu Mincho" panose="02020400000000000000" pitchFamily="18" charset="-128"/>
                <a:cs typeface="Calibri" panose="020F0502020204030204" pitchFamily="34" charset="0"/>
              </a:rPr>
              <a:t>85-94</a:t>
            </a:r>
            <a:r>
              <a:rPr lang="en-NZ" sz="2500" i="1" dirty="0">
                <a:effectLst/>
                <a:latin typeface="Calibri" panose="020F0502020204030204" pitchFamily="34" charset="0"/>
                <a:ea typeface="Yu Mincho" panose="02020400000000000000" pitchFamily="18" charset="-128"/>
                <a:cs typeface="Calibri" panose="020F0502020204030204" pitchFamily="34" charset="0"/>
              </a:rPr>
              <a:t>. </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O’Donoghue, T. (2007). </a:t>
            </a:r>
            <a:r>
              <a:rPr lang="en-NZ" sz="2500" i="1" dirty="0">
                <a:effectLst/>
                <a:latin typeface="Calibri" panose="020F0502020204030204" pitchFamily="34" charset="0"/>
                <a:ea typeface="Yu Mincho" panose="02020400000000000000" pitchFamily="18" charset="-128"/>
                <a:cs typeface="Calibri" panose="020F0502020204030204" pitchFamily="34" charset="0"/>
              </a:rPr>
              <a:t>Planning your qualitative research project. An introduction to interpretive research in education</a:t>
            </a:r>
            <a:r>
              <a:rPr lang="en-NZ" sz="2500" dirty="0">
                <a:effectLst/>
                <a:latin typeface="Calibri" panose="020F0502020204030204" pitchFamily="34" charset="0"/>
                <a:ea typeface="Yu Mincho" panose="02020400000000000000" pitchFamily="18" charset="-128"/>
                <a:cs typeface="Calibri" panose="020F0502020204030204" pitchFamily="34" charset="0"/>
              </a:rPr>
              <a:t>. London, New York : Routledge.</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OECD (2021). </a:t>
            </a:r>
            <a:r>
              <a:rPr lang="en-NZ" sz="2500" i="1" dirty="0">
                <a:effectLst/>
                <a:latin typeface="Calibri" panose="020F0502020204030204" pitchFamily="34" charset="0"/>
                <a:ea typeface="Yu Mincho" panose="02020400000000000000" pitchFamily="18" charset="-128"/>
                <a:cs typeface="Arial" panose="020B0604020202020204" pitchFamily="34" charset="0"/>
              </a:rPr>
              <a:t>21</a:t>
            </a:r>
            <a:r>
              <a:rPr lang="en-NZ" sz="2500" i="1" baseline="30000" dirty="0">
                <a:effectLst/>
                <a:latin typeface="Calibri" panose="020F0502020204030204" pitchFamily="34" charset="0"/>
                <a:ea typeface="Yu Mincho" panose="02020400000000000000" pitchFamily="18" charset="-128"/>
                <a:cs typeface="Arial" panose="020B0604020202020204" pitchFamily="34" charset="0"/>
              </a:rPr>
              <a:t>st</a:t>
            </a:r>
            <a:r>
              <a:rPr lang="en-NZ" sz="2500" i="1" dirty="0">
                <a:effectLst/>
                <a:latin typeface="Calibri" panose="020F0502020204030204" pitchFamily="34" charset="0"/>
                <a:ea typeface="Yu Mincho" panose="02020400000000000000" pitchFamily="18" charset="-128"/>
                <a:cs typeface="Arial" panose="020B0604020202020204" pitchFamily="34" charset="0"/>
              </a:rPr>
              <a:t>-Century Readers: Developing Literacy Skills in a Digital World</a:t>
            </a:r>
            <a:r>
              <a:rPr lang="en-NZ" sz="2500" dirty="0">
                <a:effectLst/>
                <a:latin typeface="Calibri" panose="020F0502020204030204" pitchFamily="34" charset="0"/>
                <a:ea typeface="Yu Mincho" panose="02020400000000000000" pitchFamily="18" charset="-128"/>
                <a:cs typeface="Arial" panose="020B0604020202020204" pitchFamily="34" charset="0"/>
              </a:rPr>
              <a:t>, PISA, OECD Publishing, Paris </a:t>
            </a:r>
            <a:r>
              <a:rPr lang="en-NZ" sz="2500" i="1" u="sng" dirty="0">
                <a:solidFill>
                  <a:srgbClr val="BF8F00"/>
                </a:solidFill>
                <a:effectLst/>
                <a:latin typeface="Calibri" panose="020F0502020204030204" pitchFamily="34" charset="0"/>
                <a:ea typeface="Yu Mincho" panose="02020400000000000000" pitchFamily="18" charset="-128"/>
                <a:cs typeface="Calibri" panose="020F0502020204030204" pitchFamily="34" charset="0"/>
                <a:hlinkClick r:id="rId2"/>
              </a:rPr>
              <a:t>https://doi.org/10.1787/a83d84cb-en</a:t>
            </a:r>
            <a:r>
              <a:rPr lang="en-NZ" sz="2500" dirty="0">
                <a:effectLst/>
                <a:latin typeface="Calibri" panose="020F0502020204030204" pitchFamily="34" charset="0"/>
                <a:ea typeface="Yu Mincho" panose="02020400000000000000" pitchFamily="18" charset="-128"/>
                <a:cs typeface="Calibri" panose="020F0502020204030204" pitchFamily="34" charset="0"/>
              </a:rPr>
              <a:t>.</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Punch, K. F. (2009). </a:t>
            </a:r>
            <a:r>
              <a:rPr lang="en-NZ" sz="2500" i="1" dirty="0">
                <a:effectLst/>
                <a:latin typeface="Calibri" panose="020F0502020204030204" pitchFamily="34" charset="0"/>
                <a:ea typeface="Yu Mincho" panose="02020400000000000000" pitchFamily="18" charset="-128"/>
                <a:cs typeface="Calibri" panose="020F0502020204030204" pitchFamily="34" charset="0"/>
              </a:rPr>
              <a:t>Introduction to research methods in education</a:t>
            </a:r>
            <a:r>
              <a:rPr lang="en-NZ" sz="2500" dirty="0">
                <a:effectLst/>
                <a:latin typeface="Calibri" panose="020F0502020204030204" pitchFamily="34" charset="0"/>
                <a:ea typeface="Yu Mincho" panose="02020400000000000000" pitchFamily="18" charset="-128"/>
                <a:cs typeface="Calibri" panose="020F0502020204030204" pitchFamily="34" charset="0"/>
              </a:rPr>
              <a:t>. Los Angeles, London, New Delhi, Singapore, Washington DC: Sage Publications.</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de-DE" sz="2500" dirty="0">
                <a:effectLst/>
                <a:latin typeface="Calibri" panose="020F0502020204030204" pitchFamily="34" charset="0"/>
                <a:ea typeface="Yu Mincho" panose="02020400000000000000" pitchFamily="18" charset="-128"/>
                <a:cs typeface="Calibri" panose="020F0502020204030204" pitchFamily="34" charset="0"/>
              </a:rPr>
              <a:t>Sabatini, J., O’ Reilly, T., Dreier, K. &amp; Wang, Z. (2020). </a:t>
            </a:r>
            <a:r>
              <a:rPr lang="en-NZ" sz="2500" i="1" dirty="0">
                <a:effectLst/>
                <a:latin typeface="Calibri" panose="020F0502020204030204" pitchFamily="34" charset="0"/>
                <a:ea typeface="Yu Mincho" panose="02020400000000000000" pitchFamily="18" charset="-128"/>
                <a:cs typeface="Calibri" panose="020F0502020204030204" pitchFamily="34" charset="0"/>
              </a:rPr>
              <a:t>Cognitive processing challenges associated with low literacy in Adults.</a:t>
            </a:r>
            <a:r>
              <a:rPr lang="en-NZ" sz="2500" dirty="0">
                <a:effectLst/>
                <a:latin typeface="Calibri" panose="020F0502020204030204" pitchFamily="34" charset="0"/>
                <a:ea typeface="Yu Mincho" panose="02020400000000000000" pitchFamily="18" charset="-128"/>
                <a:cs typeface="Calibri" panose="020F0502020204030204" pitchFamily="34" charset="0"/>
              </a:rPr>
              <a:t> In The Wiley Handbook of Adult Literacy Edited by Dolores Perin, Teachers College, Columbia University (pp 17-41).</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Arial" panose="020B0604020202020204" pitchFamily="34" charset="0"/>
              </a:rPr>
              <a:t>Skills Highway &amp; The Learning Wave. (2018.) </a:t>
            </a:r>
            <a:r>
              <a:rPr lang="en-NZ" sz="2500" i="1" dirty="0">
                <a:effectLst/>
                <a:latin typeface="Calibri" panose="020F0502020204030204" pitchFamily="34" charset="0"/>
                <a:ea typeface="Yu Mincho" panose="02020400000000000000" pitchFamily="18" charset="-128"/>
                <a:cs typeface="Arial" panose="020B0604020202020204" pitchFamily="34" charset="0"/>
              </a:rPr>
              <a:t>Digital Skills in the Workplace. </a:t>
            </a:r>
            <a:r>
              <a:rPr lang="en-NZ" sz="2500" dirty="0">
                <a:effectLst/>
                <a:latin typeface="Calibri" panose="020F0502020204030204" pitchFamily="34" charset="0"/>
                <a:ea typeface="Yu Mincho" panose="02020400000000000000" pitchFamily="18" charset="-128"/>
                <a:cs typeface="Arial" panose="020B0604020202020204" pitchFamily="34" charset="0"/>
              </a:rPr>
              <a:t>Skills Highway.</a:t>
            </a:r>
          </a:p>
          <a:p>
            <a:pPr marL="0" marR="0" indent="0">
              <a:lnSpc>
                <a:spcPct val="107000"/>
              </a:lnSpc>
              <a:spcBef>
                <a:spcPts val="0"/>
              </a:spcBef>
              <a:spcAft>
                <a:spcPts val="800"/>
              </a:spcAft>
              <a:buNone/>
            </a:pPr>
            <a:r>
              <a:rPr lang="en-AU" sz="2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Schwartzbach, K. (2022).</a:t>
            </a:r>
            <a:r>
              <a:rPr lang="en-AU" sz="2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Addressing digital literacy and other reasons for non-adoption of broadband. Rockefeller Institute of Government. Blog post. </a:t>
            </a:r>
            <a:r>
              <a:rPr lang="en-AU" sz="2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Retrieved February 28, 2023 from</a:t>
            </a:r>
            <a:r>
              <a:rPr lang="en-AU" sz="25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AU" sz="2500" i="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https://rockinst.org/blog/addressing-digital-literacy-and-other-reasons-for-non-adoption-of-broadband/</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en-NZ" sz="2500" dirty="0">
                <a:effectLst/>
                <a:latin typeface="Calibri" panose="020F0502020204030204" pitchFamily="34" charset="0"/>
                <a:ea typeface="Yu Mincho" panose="02020400000000000000" pitchFamily="18" charset="-128"/>
                <a:cs typeface="Calibri" panose="020F0502020204030204" pitchFamily="34" charset="0"/>
              </a:rPr>
              <a:t>TEC. (2020). </a:t>
            </a:r>
            <a:r>
              <a:rPr lang="en-NZ" sz="2500" u="sng" dirty="0">
                <a:solidFill>
                  <a:srgbClr val="BF8F00"/>
                </a:solidFill>
                <a:effectLst/>
                <a:latin typeface="Calibri" panose="020F0502020204030204" pitchFamily="34" charset="0"/>
                <a:ea typeface="Yu Mincho" panose="02020400000000000000" pitchFamily="18" charset="-128"/>
                <a:cs typeface="Calibri" panose="020F0502020204030204" pitchFamily="34" charset="0"/>
                <a:hlinkClick r:id="rId4"/>
              </a:rPr>
              <a:t>https://www.tec.govt.nz/news-and-consultations/archived-news/a-new-era-for-vocational-education/</a:t>
            </a:r>
            <a:r>
              <a:rPr lang="en-NZ" sz="2500" dirty="0">
                <a:effectLst/>
                <a:latin typeface="Calibri" panose="020F0502020204030204" pitchFamily="34" charset="0"/>
                <a:ea typeface="Yu Mincho" panose="02020400000000000000" pitchFamily="18" charset="-128"/>
                <a:cs typeface="Calibri" panose="020F0502020204030204" pitchFamily="34" charset="0"/>
              </a:rPr>
              <a:t> Retrieved April 8, 2023.</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pPr marL="0" marR="0" indent="0">
              <a:lnSpc>
                <a:spcPct val="107000"/>
              </a:lnSpc>
              <a:spcBef>
                <a:spcPts val="0"/>
              </a:spcBef>
              <a:spcAft>
                <a:spcPts val="800"/>
              </a:spcAft>
              <a:buNone/>
            </a:pPr>
            <a:r>
              <a:rPr lang="de-DE" sz="2500" dirty="0">
                <a:effectLst/>
                <a:latin typeface="Calibri" panose="020F0502020204030204" pitchFamily="34" charset="0"/>
                <a:ea typeface="Yu Mincho" panose="02020400000000000000" pitchFamily="18" charset="-128"/>
                <a:cs typeface="Calibri" panose="020F0502020204030204" pitchFamily="34" charset="0"/>
              </a:rPr>
              <a:t>Wicht, A., Reder, S., &amp; Lechner, C.M. (2021). </a:t>
            </a:r>
            <a:r>
              <a:rPr lang="en-NZ" sz="2500" i="1" dirty="0">
                <a:effectLst/>
                <a:latin typeface="Calibri" panose="020F0502020204030204" pitchFamily="34" charset="0"/>
                <a:ea typeface="Yu Mincho" panose="02020400000000000000" pitchFamily="18" charset="-128"/>
                <a:cs typeface="Calibri" panose="020F0502020204030204" pitchFamily="34" charset="0"/>
              </a:rPr>
              <a:t>Sources of individual differences in adults’ ICT skills: A large-scale empirical test of a new guiding framework.</a:t>
            </a:r>
            <a:r>
              <a:rPr lang="en-NZ" sz="2500" dirty="0">
                <a:effectLst/>
                <a:latin typeface="Calibri" panose="020F0502020204030204" pitchFamily="34" charset="0"/>
                <a:ea typeface="Yu Mincho" panose="02020400000000000000" pitchFamily="18" charset="-128"/>
                <a:cs typeface="Calibri" panose="020F0502020204030204" pitchFamily="34" charset="0"/>
              </a:rPr>
              <a:t> </a:t>
            </a:r>
            <a:r>
              <a:rPr lang="en-NZ" sz="2500" i="1" dirty="0">
                <a:effectLst/>
                <a:latin typeface="Calibri" panose="020F0502020204030204" pitchFamily="34" charset="0"/>
                <a:ea typeface="Yu Mincho" panose="02020400000000000000" pitchFamily="18" charset="-128"/>
                <a:cs typeface="Calibri" panose="020F0502020204030204" pitchFamily="34" charset="0"/>
              </a:rPr>
              <a:t>PLoS ONE 16(4)</a:t>
            </a:r>
            <a:r>
              <a:rPr lang="en-NZ" sz="2500" dirty="0">
                <a:effectLst/>
                <a:latin typeface="Calibri" panose="020F0502020204030204" pitchFamily="34" charset="0"/>
                <a:ea typeface="Yu Mincho" panose="02020400000000000000" pitchFamily="18" charset="-128"/>
                <a:cs typeface="Calibri" panose="020F0502020204030204" pitchFamily="34" charset="0"/>
              </a:rPr>
              <a:t>: e0249574. </a:t>
            </a:r>
            <a:r>
              <a:rPr lang="en-NZ" sz="2500" u="sng" dirty="0">
                <a:solidFill>
                  <a:srgbClr val="BF8F00"/>
                </a:solidFill>
                <a:effectLst/>
                <a:latin typeface="Calibri" panose="020F0502020204030204" pitchFamily="34" charset="0"/>
                <a:ea typeface="Yu Mincho" panose="02020400000000000000" pitchFamily="18" charset="-128"/>
                <a:cs typeface="Calibri" panose="020F0502020204030204" pitchFamily="34" charset="0"/>
                <a:hlinkClick r:id="rId5"/>
              </a:rPr>
              <a:t>https://doi.org/10.1371/journal.pone.0249574</a:t>
            </a:r>
            <a:endParaRPr lang="en-NZ" sz="2500" dirty="0">
              <a:effectLst/>
              <a:latin typeface="Calibri" panose="020F0502020204030204" pitchFamily="34" charset="0"/>
              <a:ea typeface="Yu Mincho" panose="02020400000000000000" pitchFamily="18" charset="-128"/>
              <a:cs typeface="Arial" panose="020B0604020202020204" pitchFamily="34" charset="0"/>
            </a:endParaRPr>
          </a:p>
          <a:p>
            <a:endParaRPr lang="en-NZ" dirty="0"/>
          </a:p>
        </p:txBody>
      </p:sp>
      <p:sp>
        <p:nvSpPr>
          <p:cNvPr id="4" name="Date Placeholder 3">
            <a:extLst>
              <a:ext uri="{FF2B5EF4-FFF2-40B4-BE49-F238E27FC236}">
                <a16:creationId xmlns:a16="http://schemas.microsoft.com/office/drawing/2014/main" id="{FEF8FEEA-B3D6-4F93-6C94-E8CF5677C48E}"/>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6BAB3FA8-5815-72BB-C334-CB3130733E24}"/>
              </a:ext>
            </a:extLst>
          </p:cNvPr>
          <p:cNvSpPr>
            <a:spLocks noGrp="1"/>
          </p:cNvSpPr>
          <p:nvPr>
            <p:ph type="sldNum" sz="quarter" idx="12"/>
          </p:nvPr>
        </p:nvSpPr>
        <p:spPr/>
        <p:txBody>
          <a:bodyPr/>
          <a:lstStyle/>
          <a:p>
            <a:fld id="{D7680CBB-CBFA-4213-91A6-8ED0ABF927D2}" type="slidenum">
              <a:rPr lang="en-NZ" smtClean="0"/>
              <a:t>17</a:t>
            </a:fld>
            <a:endParaRPr lang="en-NZ"/>
          </a:p>
        </p:txBody>
      </p:sp>
      <p:sp>
        <p:nvSpPr>
          <p:cNvPr id="7" name="TextBox 6">
            <a:extLst>
              <a:ext uri="{FF2B5EF4-FFF2-40B4-BE49-F238E27FC236}">
                <a16:creationId xmlns:a16="http://schemas.microsoft.com/office/drawing/2014/main" id="{D5FA30FA-D88B-994C-7868-1DC5767E5BFC}"/>
              </a:ext>
            </a:extLst>
          </p:cNvPr>
          <p:cNvSpPr txBox="1"/>
          <p:nvPr/>
        </p:nvSpPr>
        <p:spPr>
          <a:xfrm>
            <a:off x="662730" y="-13298643"/>
            <a:ext cx="10201013" cy="7123553"/>
          </a:xfrm>
          <a:prstGeom prst="rect">
            <a:avLst/>
          </a:prstGeom>
          <a:noFill/>
        </p:spPr>
        <p:txBody>
          <a:bodyPr wrap="square">
            <a:spAutoFit/>
          </a:bodyPr>
          <a:lstStyle/>
          <a:p>
            <a:pPr marL="0" marR="0" indent="-448310">
              <a:lnSpc>
                <a:spcPct val="107000"/>
              </a:lnSpc>
              <a:spcBef>
                <a:spcPts val="0"/>
              </a:spcBef>
              <a:spcAft>
                <a:spcPts val="800"/>
              </a:spcAft>
            </a:pPr>
            <a:r>
              <a:rPr lang="en-NZ" sz="1800" dirty="0">
                <a:effectLst/>
                <a:latin typeface="Calibri" panose="020F0502020204030204" pitchFamily="34" charset="0"/>
                <a:ea typeface="Yu Mincho" panose="02020400000000000000" pitchFamily="18" charset="-128"/>
                <a:cs typeface="Calibri" panose="020F0502020204030204" pitchFamily="34" charset="0"/>
              </a:rPr>
              <a:t>Creswell, J. W. (2013). </a:t>
            </a:r>
            <a:r>
              <a:rPr lang="en-NZ" sz="1800" i="1" dirty="0">
                <a:effectLst/>
                <a:latin typeface="Calibri" panose="020F0502020204030204" pitchFamily="34" charset="0"/>
                <a:ea typeface="Yu Mincho" panose="02020400000000000000" pitchFamily="18" charset="-128"/>
                <a:cs typeface="Calibri" panose="020F0502020204030204" pitchFamily="34" charset="0"/>
              </a:rPr>
              <a:t>Qualitative inquiry and researcher design (3rd ed.).</a:t>
            </a:r>
            <a:r>
              <a:rPr lang="en-NZ" sz="1800" dirty="0">
                <a:effectLst/>
                <a:latin typeface="Calibri" panose="020F0502020204030204" pitchFamily="34" charset="0"/>
                <a:ea typeface="Yu Mincho" panose="02020400000000000000" pitchFamily="18" charset="-128"/>
                <a:cs typeface="Calibri" panose="020F0502020204030204" pitchFamily="34" charset="0"/>
              </a:rPr>
              <a:t> Thousand Oaks: Sage Publications.</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Darko-Adjei, N. (2019). </a:t>
            </a:r>
            <a:r>
              <a:rPr lang="en-NZ" sz="1800" i="1"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The use and effect of smartphones in students’ learning activities: evidence from the University of Ghana, Legon</a:t>
            </a:r>
            <a:r>
              <a:rPr lang="en-NZ" sz="1800"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 Library Philosophy and Practice (e-journal). 2851. https://digitalcommons.unl.edu/libphilprac/2851.</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u="sng" dirty="0">
                <a:solidFill>
                  <a:srgbClr val="BF8F00"/>
                </a:solidFill>
                <a:effectLst/>
                <a:latin typeface="Calibri" panose="020F0502020204030204" pitchFamily="34" charset="0"/>
                <a:ea typeface="Yu Mincho" panose="02020400000000000000" pitchFamily="18" charset="-128"/>
                <a:cs typeface="Calibri" panose="020F0502020204030204" pitchFamily="34" charset="0"/>
              </a:rPr>
              <a:t>Dean, M., &amp; Skujins, P. (2019). </a:t>
            </a:r>
            <a:r>
              <a:rPr lang="en-NZ" sz="1800" i="1" dirty="0">
                <a:effectLst/>
                <a:latin typeface="Calibri" panose="020F0502020204030204" pitchFamily="34" charset="0"/>
                <a:ea typeface="Yu Mincho" panose="02020400000000000000" pitchFamily="18" charset="-128"/>
                <a:cs typeface="Calibri" panose="020F0502020204030204" pitchFamily="34" charset="0"/>
              </a:rPr>
              <a:t>Digital Skilling Situational Analysis-Australia</a:t>
            </a:r>
            <a:r>
              <a:rPr lang="en-NZ" sz="1800" dirty="0">
                <a:effectLst/>
                <a:latin typeface="Calibri" panose="020F0502020204030204" pitchFamily="34" charset="0"/>
                <a:ea typeface="Yu Mincho" panose="02020400000000000000" pitchFamily="18" charset="-128"/>
                <a:cs typeface="Calibri" panose="020F0502020204030204" pitchFamily="34" charset="0"/>
              </a:rPr>
              <a:t>. GAN Australia.</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u="sng" dirty="0">
                <a:solidFill>
                  <a:srgbClr val="BF8F00"/>
                </a:solidFill>
                <a:effectLst/>
                <a:latin typeface="Calibri" panose="020F0502020204030204" pitchFamily="34" charset="0"/>
                <a:ea typeface="Yu Mincho" panose="02020400000000000000" pitchFamily="18" charset="-128"/>
                <a:cs typeface="Arial" panose="020B0604020202020204" pitchFamily="34" charset="0"/>
              </a:rPr>
              <a:t>Department of Internal Affairs Te Tari Taiwhenua. (2019). </a:t>
            </a:r>
            <a:r>
              <a:rPr lang="en-NZ" sz="1800" i="1" dirty="0">
                <a:effectLst/>
                <a:latin typeface="Calibri" panose="020F0502020204030204" pitchFamily="34" charset="0"/>
                <a:ea typeface="Yu Mincho" panose="02020400000000000000" pitchFamily="18" charset="-128"/>
                <a:cs typeface="Arial" panose="020B0604020202020204" pitchFamily="34" charset="0"/>
              </a:rPr>
              <a:t>The digital inclusion blueprint: Te mahere mō te whakaurunga matihiko. </a:t>
            </a:r>
            <a:r>
              <a:rPr lang="en-NZ" sz="1800" dirty="0">
                <a:effectLst/>
                <a:latin typeface="Calibri" panose="020F0502020204030204" pitchFamily="34" charset="0"/>
                <a:ea typeface="Yu Mincho" panose="02020400000000000000" pitchFamily="18" charset="-128"/>
                <a:cs typeface="Arial" panose="020B0604020202020204" pitchFamily="34" charset="0"/>
              </a:rPr>
              <a:t>Author. Retrieved April 11, 2023 from </a:t>
            </a:r>
            <a:r>
              <a:rPr lang="en-NZ" sz="1800" u="sng" dirty="0">
                <a:solidFill>
                  <a:srgbClr val="BF8F00"/>
                </a:solidFill>
                <a:effectLst/>
                <a:latin typeface="Calibri" panose="020F0502020204030204" pitchFamily="34" charset="0"/>
                <a:ea typeface="Yu Mincho" panose="02020400000000000000" pitchFamily="18" charset="-128"/>
                <a:cs typeface="Arial" panose="020B0604020202020204" pitchFamily="34" charset="0"/>
                <a:hlinkClick r:id="rId6"/>
              </a:rPr>
              <a:t>https://www.digital.govt.nz/dmsdocument/113-digital-inclusion-blueprint-te-mahere-mo-te-whakaurunga-matihiko/html</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Digital Inclusion Research Group. (2017). </a:t>
            </a:r>
            <a:r>
              <a:rPr lang="en-NZ" sz="1800" i="1" dirty="0">
                <a:effectLst/>
                <a:latin typeface="Calibri" panose="020F0502020204030204" pitchFamily="34" charset="0"/>
                <a:ea typeface="Yu Mincho" panose="02020400000000000000" pitchFamily="18" charset="-128"/>
                <a:cs typeface="Arial" panose="020B0604020202020204" pitchFamily="34" charset="0"/>
              </a:rPr>
              <a:t>Digital New Zealanders: The Pulse of our Nation. A report to MBIE and DIA</a:t>
            </a:r>
            <a:r>
              <a:rPr lang="en-NZ" sz="1800" dirty="0">
                <a:effectLst/>
                <a:latin typeface="Calibri" panose="020F0502020204030204" pitchFamily="34" charset="0"/>
                <a:ea typeface="Yu Mincho" panose="02020400000000000000" pitchFamily="18" charset="-128"/>
                <a:cs typeface="Arial" panose="020B0604020202020204" pitchFamily="34" charset="0"/>
              </a:rPr>
              <a:t>. Author.</a:t>
            </a:r>
          </a:p>
          <a:p>
            <a:pPr marL="0" marR="0" indent="-448310">
              <a:lnSpc>
                <a:spcPct val="107000"/>
              </a:lnSpc>
              <a:spcBef>
                <a:spcPts val="0"/>
              </a:spcBef>
              <a:spcAft>
                <a:spcPts val="800"/>
              </a:spcAft>
            </a:pPr>
            <a:r>
              <a:rPr lang="en-NZ" sz="1800" dirty="0">
                <a:effectLst/>
                <a:latin typeface="Calibri" panose="020F0502020204030204" pitchFamily="34" charset="0"/>
                <a:ea typeface="Yu Mincho" panose="02020400000000000000" pitchFamily="18" charset="-128"/>
                <a:cs typeface="Calibri" panose="020F0502020204030204" pitchFamily="34" charset="0"/>
              </a:rPr>
              <a:t>Digital Skills Organisation. (2020). </a:t>
            </a:r>
            <a:r>
              <a:rPr lang="en-NZ" sz="1800" i="1" dirty="0">
                <a:effectLst/>
                <a:latin typeface="Calibri" panose="020F0502020204030204" pitchFamily="34" charset="0"/>
                <a:ea typeface="Yu Mincho" panose="02020400000000000000" pitchFamily="18" charset="-128"/>
                <a:cs typeface="Calibri" panose="020F0502020204030204" pitchFamily="34" charset="0"/>
              </a:rPr>
              <a:t>Towards a new model for the development of digital skills</a:t>
            </a:r>
            <a:r>
              <a:rPr lang="en-NZ" sz="1800" dirty="0">
                <a:effectLst/>
                <a:latin typeface="Calibri" panose="020F0502020204030204" pitchFamily="34" charset="0"/>
                <a:ea typeface="Yu Mincho" panose="02020400000000000000" pitchFamily="18" charset="-128"/>
                <a:cs typeface="Calibri" panose="020F0502020204030204" pitchFamily="34" charset="0"/>
              </a:rPr>
              <a:t>. Author.</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Dulfer, N., Smith, C., van Holstein, E., Garner, A., Acosta Rueda, L., Rouse, L., Hamed, S., Cavanagh, K., &amp; Ruppanner, L. (2022). </a:t>
            </a:r>
            <a:r>
              <a:rPr lang="en-NZ" sz="1800" i="1"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Understanding Digital Inequality: An analysis of unequal connectivity in Carlton Housing Estate, Melbourne, Victoria</a:t>
            </a:r>
            <a:r>
              <a:rPr lang="en-NZ" sz="1800" dirty="0">
                <a:solidFill>
                  <a:srgbClr val="000000"/>
                </a:solidFill>
                <a:effectLst/>
                <a:latin typeface="Calibri" panose="020F0502020204030204" pitchFamily="34" charset="0"/>
                <a:ea typeface="Yu Mincho" panose="02020400000000000000" pitchFamily="18" charset="-128"/>
                <a:cs typeface="Source Sans Pro Light" panose="020F0502020204030204" pitchFamily="34" charset="0"/>
              </a:rPr>
              <a:t>, Australian Communications Consumer Action Network, Sydney.</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u="sng" dirty="0">
                <a:solidFill>
                  <a:srgbClr val="BF8F00"/>
                </a:solidFill>
                <a:effectLst/>
                <a:latin typeface="Calibri" panose="020F0502020204030204" pitchFamily="34" charset="0"/>
                <a:ea typeface="Yu Mincho" panose="02020400000000000000" pitchFamily="18" charset="-128"/>
                <a:cs typeface="Arial" panose="020B0604020202020204" pitchFamily="34" charset="0"/>
              </a:rPr>
              <a:t>Durgunoglu, A. Y., Gencay, H., Canturk, M. &amp; Kuscul</a:t>
            </a:r>
            <a:r>
              <a:rPr lang="en-NZ" sz="1800" dirty="0">
                <a:effectLst/>
                <a:latin typeface="Calibri" panose="020F0502020204030204" pitchFamily="34" charset="0"/>
                <a:ea typeface="Yu Mincho" panose="02020400000000000000" pitchFamily="18" charset="-128"/>
                <a:cs typeface="Arial" panose="020B0604020202020204" pitchFamily="34" charset="0"/>
              </a:rPr>
              <a:t>, G.H. (2020). </a:t>
            </a:r>
            <a:r>
              <a:rPr lang="en-NZ" sz="1800" i="1" dirty="0">
                <a:effectLst/>
                <a:latin typeface="Calibri" panose="020F0502020204030204" pitchFamily="34" charset="0"/>
                <a:ea typeface="Yu Mincho" panose="02020400000000000000" pitchFamily="18" charset="-128"/>
                <a:cs typeface="Arial" panose="020B0604020202020204" pitchFamily="34" charset="0"/>
              </a:rPr>
              <a:t>Cognitive and sociocultural dimensions of adult literacy and integrating technology in adult education.</a:t>
            </a:r>
            <a:r>
              <a:rPr lang="en-NZ" sz="1800" dirty="0">
                <a:effectLst/>
                <a:latin typeface="Calibri" panose="020F0502020204030204" pitchFamily="34" charset="0"/>
                <a:ea typeface="Yu Mincho" panose="02020400000000000000" pitchFamily="18" charset="-128"/>
                <a:cs typeface="Arial" panose="020B0604020202020204" pitchFamily="34" charset="0"/>
              </a:rPr>
              <a:t> </a:t>
            </a:r>
            <a:r>
              <a:rPr lang="en-NZ" sz="1800" dirty="0">
                <a:effectLst/>
                <a:latin typeface="Calibri" panose="020F0502020204030204" pitchFamily="34" charset="0"/>
                <a:ea typeface="Yu Mincho" panose="02020400000000000000" pitchFamily="18" charset="-128"/>
                <a:cs typeface="Calibri" panose="020F0502020204030204" pitchFamily="34" charset="0"/>
              </a:rPr>
              <a:t>In The Wiley Handbook of Adult Literacy Edited by Dolores Perin, Teachers College, Columbia University. Pp 263-283.</a:t>
            </a:r>
            <a:endParaRPr lang="en-NZ" sz="1800" dirty="0">
              <a:effectLst/>
              <a:latin typeface="Calibri" panose="020F0502020204030204" pitchFamily="34" charset="0"/>
              <a:ea typeface="Yu Mincho" panose="02020400000000000000" pitchFamily="18" charset="-128"/>
              <a:cs typeface="Arial" panose="020B0604020202020204" pitchFamily="34" charset="0"/>
            </a:endParaRPr>
          </a:p>
          <a:p>
            <a:pPr marL="0" marR="0" indent="-448310">
              <a:lnSpc>
                <a:spcPct val="107000"/>
              </a:lnSpc>
              <a:spcBef>
                <a:spcPts val="0"/>
              </a:spcBef>
              <a:spcAft>
                <a:spcPts val="800"/>
              </a:spcAft>
            </a:pPr>
            <a:r>
              <a:rPr lang="en-NZ" sz="1800" u="sng" dirty="0">
                <a:solidFill>
                  <a:srgbClr val="BF8F00"/>
                </a:solidFill>
                <a:effectLst/>
                <a:latin typeface="Calibri" panose="020F0502020204030204" pitchFamily="34" charset="0"/>
                <a:ea typeface="Yu Mincho" panose="02020400000000000000" pitchFamily="18" charset="-128"/>
                <a:cs typeface="Arial" panose="020B0604020202020204" pitchFamily="34" charset="0"/>
              </a:rPr>
              <a:t>Furness, J., Hedges, M., &amp; Piercy-Cameron, G. (2021</a:t>
            </a:r>
            <a:r>
              <a:rPr lang="en-NZ" sz="1800" dirty="0">
                <a:effectLst/>
                <a:latin typeface="Calibri" panose="020F0502020204030204" pitchFamily="34" charset="0"/>
                <a:ea typeface="Yu Mincho" panose="02020400000000000000" pitchFamily="18" charset="-128"/>
                <a:cs typeface="Arial" panose="020B0604020202020204" pitchFamily="34" charset="0"/>
              </a:rPr>
              <a:t>). </a:t>
            </a:r>
            <a:r>
              <a:rPr lang="en-NZ" sz="1800" i="1" dirty="0">
                <a:effectLst/>
                <a:latin typeface="Calibri" panose="020F0502020204030204" pitchFamily="34" charset="0"/>
                <a:ea typeface="Yu Mincho" panose="02020400000000000000" pitchFamily="18" charset="-128"/>
                <a:cs typeface="Arial" panose="020B0604020202020204" pitchFamily="34" charset="0"/>
              </a:rPr>
              <a:t>Adult literacy and numeracy intervention landscape in Aotearoa New Zealand</a:t>
            </a:r>
            <a:r>
              <a:rPr lang="en-NZ" sz="1800" dirty="0">
                <a:effectLst/>
                <a:latin typeface="Calibri" panose="020F0502020204030204" pitchFamily="34" charset="0"/>
                <a:ea typeface="Yu Mincho" panose="02020400000000000000" pitchFamily="18" charset="-128"/>
                <a:cs typeface="Arial" panose="020B0604020202020204" pitchFamily="34" charset="0"/>
              </a:rPr>
              <a:t>. NZ Work Research Institute. Auckland, NZ.</a:t>
            </a:r>
          </a:p>
        </p:txBody>
      </p:sp>
    </p:spTree>
    <p:extLst>
      <p:ext uri="{BB962C8B-B14F-4D97-AF65-F5344CB8AC3E}">
        <p14:creationId xmlns:p14="http://schemas.microsoft.com/office/powerpoint/2010/main" val="320036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9108C-8C28-2650-2B80-9356F076705E}"/>
              </a:ext>
            </a:extLst>
          </p:cNvPr>
          <p:cNvSpPr>
            <a:spLocks noGrp="1"/>
          </p:cNvSpPr>
          <p:nvPr>
            <p:ph idx="1"/>
          </p:nvPr>
        </p:nvSpPr>
        <p:spPr>
          <a:xfrm>
            <a:off x="779477" y="701500"/>
            <a:ext cx="10515600" cy="4583566"/>
          </a:xfrm>
        </p:spPr>
        <p:txBody>
          <a:bodyPr/>
          <a:lstStyle/>
          <a:p>
            <a:pPr marL="0" indent="0">
              <a:buNone/>
            </a:pPr>
            <a:r>
              <a:rPr lang="en-NZ" dirty="0"/>
              <a:t>Context</a:t>
            </a:r>
          </a:p>
          <a:p>
            <a:pPr marL="0" indent="0">
              <a:buNone/>
            </a:pPr>
            <a:endParaRPr lang="en-NZ" dirty="0"/>
          </a:p>
          <a:p>
            <a:r>
              <a:rPr lang="en-NZ" dirty="0"/>
              <a:t>Recent national study suggests 20% of adult pop. have below entry level digital skills</a:t>
            </a:r>
          </a:p>
          <a:p>
            <a:r>
              <a:rPr lang="en-NZ" dirty="0"/>
              <a:t>Rapid shifts to technology-enabled learning across country</a:t>
            </a:r>
          </a:p>
          <a:p>
            <a:r>
              <a:rPr lang="en-NZ" dirty="0"/>
              <a:t>Te Pūkenga-BCITO work-based construction related training</a:t>
            </a:r>
          </a:p>
          <a:p>
            <a:r>
              <a:rPr lang="en-NZ" dirty="0"/>
              <a:t>Introduction of LMS (Canvas platform) called </a:t>
            </a:r>
            <a:r>
              <a:rPr lang="en-NZ" dirty="0" err="1"/>
              <a:t>MyBCITO</a:t>
            </a:r>
            <a:r>
              <a:rPr lang="en-NZ" dirty="0"/>
              <a:t> in 2021.</a:t>
            </a:r>
          </a:p>
          <a:p>
            <a:pPr marL="0" indent="0">
              <a:buNone/>
            </a:pPr>
            <a:endParaRPr lang="en-NZ" dirty="0"/>
          </a:p>
        </p:txBody>
      </p:sp>
      <p:sp>
        <p:nvSpPr>
          <p:cNvPr id="4" name="Date Placeholder 3">
            <a:extLst>
              <a:ext uri="{FF2B5EF4-FFF2-40B4-BE49-F238E27FC236}">
                <a16:creationId xmlns:a16="http://schemas.microsoft.com/office/drawing/2014/main" id="{1B2E0A8F-FC75-B350-1CB7-708B2B13A770}"/>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B5AEED1C-8AA9-B159-C32B-B9CD44F79D32}"/>
              </a:ext>
            </a:extLst>
          </p:cNvPr>
          <p:cNvSpPr>
            <a:spLocks noGrp="1"/>
          </p:cNvSpPr>
          <p:nvPr>
            <p:ph type="sldNum" sz="quarter" idx="12"/>
          </p:nvPr>
        </p:nvSpPr>
        <p:spPr/>
        <p:txBody>
          <a:bodyPr/>
          <a:lstStyle/>
          <a:p>
            <a:fld id="{D7680CBB-CBFA-4213-91A6-8ED0ABF927D2}" type="slidenum">
              <a:rPr lang="en-NZ" smtClean="0"/>
              <a:t>2</a:t>
            </a:fld>
            <a:endParaRPr lang="en-NZ" dirty="0"/>
          </a:p>
        </p:txBody>
      </p:sp>
      <p:sp>
        <p:nvSpPr>
          <p:cNvPr id="7" name="TextBox 6">
            <a:extLst>
              <a:ext uri="{FF2B5EF4-FFF2-40B4-BE49-F238E27FC236}">
                <a16:creationId xmlns:a16="http://schemas.microsoft.com/office/drawing/2014/main" id="{02848FFC-631B-31E9-EC5A-2DBDD26CEB44}"/>
              </a:ext>
            </a:extLst>
          </p:cNvPr>
          <p:cNvSpPr txBox="1"/>
          <p:nvPr/>
        </p:nvSpPr>
        <p:spPr>
          <a:xfrm>
            <a:off x="462793" y="5285066"/>
            <a:ext cx="11266413" cy="646331"/>
          </a:xfrm>
          <a:prstGeom prst="rect">
            <a:avLst/>
          </a:prstGeom>
          <a:noFill/>
        </p:spPr>
        <p:txBody>
          <a:bodyPr wrap="square">
            <a:spAutoFit/>
          </a:bodyPr>
          <a:lstStyle/>
          <a:p>
            <a:r>
              <a:rPr lang="en-NZ" sz="1800" dirty="0">
                <a:effectLst/>
                <a:latin typeface="Calibri" panose="020F0502020204030204" pitchFamily="34" charset="0"/>
                <a:ea typeface="Yu Mincho" panose="02020400000000000000" pitchFamily="18" charset="-128"/>
                <a:hlinkClick r:id="rId2"/>
              </a:rPr>
              <a:t>Project</a:t>
            </a:r>
            <a:r>
              <a:rPr lang="en-NZ" sz="1800" dirty="0">
                <a:effectLst/>
                <a:latin typeface="Calibri" panose="020F0502020204030204" pitchFamily="34" charset="0"/>
                <a:ea typeface="Yu Mincho" panose="02020400000000000000" pitchFamily="18" charset="-128"/>
              </a:rPr>
              <a:t> funded by </a:t>
            </a:r>
            <a:r>
              <a:rPr lang="en-US" sz="1800" dirty="0">
                <a:effectLst/>
                <a:latin typeface="Calibri" panose="020F0502020204030204" pitchFamily="34" charset="0"/>
                <a:ea typeface="Yu Mincho" panose="02020400000000000000" pitchFamily="18" charset="-128"/>
                <a:hlinkClick r:id="rId3"/>
              </a:rPr>
              <a:t>Ako Aotearoa</a:t>
            </a:r>
            <a:r>
              <a:rPr lang="en-US" sz="1800" dirty="0">
                <a:effectLst/>
                <a:latin typeface="Calibri" panose="020F0502020204030204" pitchFamily="34" charset="0"/>
                <a:ea typeface="Yu Mincho" panose="02020400000000000000" pitchFamily="18" charset="-128"/>
              </a:rPr>
              <a:t> – The National Centre for Tertiary Teaching Excellence, Aotearoa New Zealand.</a:t>
            </a:r>
          </a:p>
          <a:p>
            <a:r>
              <a:rPr lang="en-US" dirty="0">
                <a:latin typeface="Calibri" panose="020F0502020204030204" pitchFamily="34" charset="0"/>
                <a:ea typeface="Yu Mincho" panose="02020400000000000000" pitchFamily="18" charset="-128"/>
              </a:rPr>
              <a:t>(Funded through the Ako Aotearoa Research and Innovation Agenda - </a:t>
            </a:r>
            <a:r>
              <a:rPr lang="en-US" dirty="0">
                <a:latin typeface="Calibri" panose="020F0502020204030204" pitchFamily="34" charset="0"/>
                <a:ea typeface="Yu Mincho" panose="02020400000000000000" pitchFamily="18" charset="-128"/>
                <a:hlinkClick r:id="rId4"/>
              </a:rPr>
              <a:t>AARIA</a:t>
            </a:r>
            <a:r>
              <a:rPr lang="en-US" dirty="0">
                <a:latin typeface="Calibri" panose="020F0502020204030204" pitchFamily="34" charset="0"/>
                <a:ea typeface="Yu Mincho" panose="02020400000000000000" pitchFamily="18" charset="-128"/>
              </a:rPr>
              <a:t>.)</a:t>
            </a:r>
            <a:endParaRPr lang="en-NZ" dirty="0"/>
          </a:p>
        </p:txBody>
      </p:sp>
    </p:spTree>
    <p:extLst>
      <p:ext uri="{BB962C8B-B14F-4D97-AF65-F5344CB8AC3E}">
        <p14:creationId xmlns:p14="http://schemas.microsoft.com/office/powerpoint/2010/main" val="360365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5139CD-4D63-DD2C-B076-5F6009AFC379}"/>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2CCA4816-B347-52D1-22AA-CCA3743223D0}"/>
              </a:ext>
            </a:extLst>
          </p:cNvPr>
          <p:cNvSpPr>
            <a:spLocks noGrp="1"/>
          </p:cNvSpPr>
          <p:nvPr>
            <p:ph type="sldNum" sz="quarter" idx="12"/>
          </p:nvPr>
        </p:nvSpPr>
        <p:spPr/>
        <p:txBody>
          <a:bodyPr/>
          <a:lstStyle/>
          <a:p>
            <a:fld id="{D7680CBB-CBFA-4213-91A6-8ED0ABF927D2}" type="slidenum">
              <a:rPr lang="en-NZ" smtClean="0"/>
              <a:t>3</a:t>
            </a:fld>
            <a:endParaRPr lang="en-NZ"/>
          </a:p>
        </p:txBody>
      </p:sp>
      <p:sp>
        <p:nvSpPr>
          <p:cNvPr id="5" name="TextBox 4">
            <a:extLst>
              <a:ext uri="{FF2B5EF4-FFF2-40B4-BE49-F238E27FC236}">
                <a16:creationId xmlns:a16="http://schemas.microsoft.com/office/drawing/2014/main" id="{CA8D9200-4AAB-858C-8965-1B08C2F36C4C}"/>
              </a:ext>
            </a:extLst>
          </p:cNvPr>
          <p:cNvSpPr txBox="1"/>
          <p:nvPr/>
        </p:nvSpPr>
        <p:spPr>
          <a:xfrm>
            <a:off x="897622" y="453800"/>
            <a:ext cx="9580228" cy="3568926"/>
          </a:xfrm>
          <a:prstGeom prst="rect">
            <a:avLst/>
          </a:prstGeom>
          <a:noFill/>
        </p:spPr>
        <p:txBody>
          <a:bodyPr wrap="square">
            <a:spAutoFit/>
          </a:bodyPr>
          <a:lstStyle/>
          <a:p>
            <a:pPr marL="0" marR="0">
              <a:lnSpc>
                <a:spcPct val="107000"/>
              </a:lnSpc>
              <a:spcBef>
                <a:spcPts val="200"/>
              </a:spcBef>
              <a:spcAft>
                <a:spcPts val="0"/>
              </a:spcAft>
            </a:pPr>
            <a:r>
              <a:rPr lang="en-NZ" sz="2800" b="1" dirty="0">
                <a:solidFill>
                  <a:srgbClr val="262626"/>
                </a:solidFill>
                <a:effectLst/>
                <a:ea typeface="Yu Gothic Light" panose="020B0300000000000000" pitchFamily="34" charset="-128"/>
                <a:cs typeface="Times New Roman" panose="02020603050405020304" pitchFamily="18" charset="0"/>
              </a:rPr>
              <a:t>Digital Skills and Digital Literacy?</a:t>
            </a:r>
          </a:p>
          <a:p>
            <a:pPr marL="0" marR="0">
              <a:lnSpc>
                <a:spcPct val="107000"/>
              </a:lnSpc>
              <a:spcBef>
                <a:spcPts val="200"/>
              </a:spcBef>
              <a:spcAft>
                <a:spcPts val="0"/>
              </a:spcAft>
            </a:pPr>
            <a:endParaRPr lang="en-NZ" sz="2800" b="1" dirty="0">
              <a:solidFill>
                <a:srgbClr val="262626"/>
              </a:solidFill>
              <a:effectLst/>
              <a:ea typeface="Yu Gothic Light" panose="020B0300000000000000" pitchFamily="34" charset="-128"/>
              <a:cs typeface="Times New Roman" panose="02020603050405020304" pitchFamily="18" charset="0"/>
            </a:endParaRPr>
          </a:p>
          <a:p>
            <a:pPr marL="228600" marR="0" indent="-228600">
              <a:lnSpc>
                <a:spcPct val="90000"/>
              </a:lnSpc>
              <a:spcBef>
                <a:spcPts val="1000"/>
              </a:spcBef>
              <a:spcAft>
                <a:spcPts val="800"/>
              </a:spcAft>
              <a:buFont typeface="Arial" panose="020B0604020202020204" pitchFamily="34" charset="0"/>
              <a:buChar char="•"/>
            </a:pPr>
            <a:r>
              <a:rPr lang="en-NZ" sz="2800" dirty="0"/>
              <a:t>Terms used interchangeably-digital skills underpinned by digital literacy</a:t>
            </a:r>
          </a:p>
          <a:p>
            <a:pPr marL="228600" marR="0" indent="-228600">
              <a:lnSpc>
                <a:spcPct val="90000"/>
              </a:lnSpc>
              <a:spcBef>
                <a:spcPts val="1000"/>
              </a:spcBef>
              <a:spcAft>
                <a:spcPts val="800"/>
              </a:spcAft>
              <a:buFont typeface="Arial" panose="020B0604020202020204" pitchFamily="34" charset="0"/>
              <a:buChar char="•"/>
            </a:pPr>
            <a:r>
              <a:rPr lang="en-NZ" sz="2800" dirty="0"/>
              <a:t>Precise definition of digital skills yet to emerge</a:t>
            </a:r>
          </a:p>
          <a:p>
            <a:pPr marL="228600" marR="0" indent="-228600">
              <a:lnSpc>
                <a:spcPct val="90000"/>
              </a:lnSpc>
              <a:spcBef>
                <a:spcPts val="1000"/>
              </a:spcBef>
              <a:spcAft>
                <a:spcPts val="800"/>
              </a:spcAft>
              <a:buFont typeface="Arial" panose="020B0604020202020204" pitchFamily="34" charset="0"/>
              <a:buChar char="•"/>
            </a:pPr>
            <a:r>
              <a:rPr lang="en-NZ" sz="2800" dirty="0"/>
              <a:t>Can be thought of as a combination of a digital mindset, knowledge, competence and attitude.</a:t>
            </a:r>
          </a:p>
        </p:txBody>
      </p:sp>
    </p:spTree>
    <p:extLst>
      <p:ext uri="{BB962C8B-B14F-4D97-AF65-F5344CB8AC3E}">
        <p14:creationId xmlns:p14="http://schemas.microsoft.com/office/powerpoint/2010/main" val="407485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A7BEA-B020-BD1C-266F-54613013DFFC}"/>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AC492837-6CD0-286B-9727-3BE2F53276ED}"/>
              </a:ext>
            </a:extLst>
          </p:cNvPr>
          <p:cNvSpPr>
            <a:spLocks noGrp="1"/>
          </p:cNvSpPr>
          <p:nvPr>
            <p:ph type="sldNum" sz="quarter" idx="12"/>
          </p:nvPr>
        </p:nvSpPr>
        <p:spPr/>
        <p:txBody>
          <a:bodyPr/>
          <a:lstStyle/>
          <a:p>
            <a:fld id="{D7680CBB-CBFA-4213-91A6-8ED0ABF927D2}" type="slidenum">
              <a:rPr lang="en-NZ" smtClean="0"/>
              <a:t>4</a:t>
            </a:fld>
            <a:endParaRPr lang="en-NZ"/>
          </a:p>
        </p:txBody>
      </p:sp>
      <p:sp>
        <p:nvSpPr>
          <p:cNvPr id="5" name="TextBox 4">
            <a:extLst>
              <a:ext uri="{FF2B5EF4-FFF2-40B4-BE49-F238E27FC236}">
                <a16:creationId xmlns:a16="http://schemas.microsoft.com/office/drawing/2014/main" id="{AB60CA95-50B1-4EDC-1096-D38A37EF4C96}"/>
              </a:ext>
            </a:extLst>
          </p:cNvPr>
          <p:cNvSpPr txBox="1"/>
          <p:nvPr/>
        </p:nvSpPr>
        <p:spPr>
          <a:xfrm>
            <a:off x="838200" y="652428"/>
            <a:ext cx="10515600" cy="5110117"/>
          </a:xfrm>
          <a:prstGeom prst="rect">
            <a:avLst/>
          </a:prstGeom>
          <a:noFill/>
        </p:spPr>
        <p:txBody>
          <a:bodyPr wrap="square">
            <a:spAutoFit/>
          </a:bodyPr>
          <a:lstStyle/>
          <a:p>
            <a:pPr marR="0">
              <a:lnSpc>
                <a:spcPct val="90000"/>
              </a:lnSpc>
              <a:spcBef>
                <a:spcPts val="1000"/>
              </a:spcBef>
              <a:spcAft>
                <a:spcPts val="0"/>
              </a:spcAft>
            </a:pPr>
            <a:r>
              <a:rPr lang="en-NZ" sz="3600" dirty="0"/>
              <a:t>Online engagement vs online learning?</a:t>
            </a:r>
          </a:p>
          <a:p>
            <a:pPr>
              <a:lnSpc>
                <a:spcPct val="90000"/>
              </a:lnSpc>
              <a:spcBef>
                <a:spcPts val="1000"/>
              </a:spcBef>
            </a:pPr>
            <a:endParaRPr lang="en-NZ" sz="2800" dirty="0"/>
          </a:p>
          <a:p>
            <a:pPr>
              <a:lnSpc>
                <a:spcPct val="90000"/>
              </a:lnSpc>
              <a:spcBef>
                <a:spcPts val="1000"/>
              </a:spcBef>
            </a:pPr>
            <a:r>
              <a:rPr lang="en-NZ" sz="2800" dirty="0"/>
              <a:t>Difference in how uses of MyBCITO can be considered:</a:t>
            </a:r>
          </a:p>
          <a:p>
            <a:pPr marL="228600" indent="-228600">
              <a:lnSpc>
                <a:spcPct val="90000"/>
              </a:lnSpc>
              <a:spcBef>
                <a:spcPts val="1000"/>
              </a:spcBef>
              <a:buFont typeface="Arial" panose="020B0604020202020204" pitchFamily="34" charset="0"/>
              <a:buChar char="•"/>
            </a:pPr>
            <a:r>
              <a:rPr lang="en-NZ" sz="2800" dirty="0"/>
              <a:t>Apprentices use the tool for functional activities such as uploading information, photos, communicating with the TA=</a:t>
            </a:r>
            <a:r>
              <a:rPr lang="en-NZ" sz="2800" b="1" dirty="0"/>
              <a:t>online engagement </a:t>
            </a:r>
            <a:r>
              <a:rPr lang="en-NZ" sz="2800" dirty="0"/>
              <a:t>(required skills are like those used for digital activities e.g., using social media or watching a YouTube clip for recreation)</a:t>
            </a:r>
          </a:p>
          <a:p>
            <a:pPr marL="228600" indent="-228600">
              <a:lnSpc>
                <a:spcPct val="90000"/>
              </a:lnSpc>
              <a:spcBef>
                <a:spcPts val="1000"/>
              </a:spcBef>
              <a:buFont typeface="Arial" panose="020B0604020202020204" pitchFamily="34" charset="0"/>
              <a:buChar char="•"/>
            </a:pPr>
            <a:endParaRPr lang="en-NZ" sz="2800" dirty="0"/>
          </a:p>
          <a:p>
            <a:pPr marL="228600" indent="-228600">
              <a:lnSpc>
                <a:spcPct val="90000"/>
              </a:lnSpc>
              <a:spcBef>
                <a:spcPts val="1000"/>
              </a:spcBef>
              <a:buFont typeface="Arial" panose="020B0604020202020204" pitchFamily="34" charset="0"/>
              <a:buChar char="•"/>
            </a:pPr>
            <a:r>
              <a:rPr lang="en-NZ" sz="2800" dirty="0"/>
              <a:t>Apprentices can potentially learn online when they complete quizzes and read/study written resources on MyBCITO= </a:t>
            </a:r>
            <a:r>
              <a:rPr lang="en-NZ" sz="2800" b="1" dirty="0"/>
              <a:t>online learning </a:t>
            </a:r>
            <a:r>
              <a:rPr lang="en-NZ" sz="2800" dirty="0"/>
              <a:t>(may require a deeper set of cognitive skills).</a:t>
            </a:r>
          </a:p>
        </p:txBody>
      </p:sp>
    </p:spTree>
    <p:extLst>
      <p:ext uri="{BB962C8B-B14F-4D97-AF65-F5344CB8AC3E}">
        <p14:creationId xmlns:p14="http://schemas.microsoft.com/office/powerpoint/2010/main" val="297081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FEEB7-47F5-00F6-FE45-119BD682EDEC}"/>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DEDF8AC4-63DB-805F-3CA4-73529E11988F}"/>
              </a:ext>
            </a:extLst>
          </p:cNvPr>
          <p:cNvSpPr>
            <a:spLocks noGrp="1"/>
          </p:cNvSpPr>
          <p:nvPr>
            <p:ph type="sldNum" sz="quarter" idx="12"/>
          </p:nvPr>
        </p:nvSpPr>
        <p:spPr/>
        <p:txBody>
          <a:bodyPr/>
          <a:lstStyle/>
          <a:p>
            <a:fld id="{D7680CBB-CBFA-4213-91A6-8ED0ABF927D2}" type="slidenum">
              <a:rPr lang="en-NZ" smtClean="0"/>
              <a:t>5</a:t>
            </a:fld>
            <a:endParaRPr lang="en-NZ"/>
          </a:p>
        </p:txBody>
      </p:sp>
      <p:sp>
        <p:nvSpPr>
          <p:cNvPr id="5" name="TextBox 4">
            <a:extLst>
              <a:ext uri="{FF2B5EF4-FFF2-40B4-BE49-F238E27FC236}">
                <a16:creationId xmlns:a16="http://schemas.microsoft.com/office/drawing/2014/main" id="{B169D472-1E04-521D-1BCF-F8F9423B42CF}"/>
              </a:ext>
            </a:extLst>
          </p:cNvPr>
          <p:cNvSpPr txBox="1"/>
          <p:nvPr/>
        </p:nvSpPr>
        <p:spPr>
          <a:xfrm>
            <a:off x="1140903" y="1010360"/>
            <a:ext cx="10075178" cy="3707682"/>
          </a:xfrm>
          <a:prstGeom prst="rect">
            <a:avLst/>
          </a:prstGeom>
          <a:noFill/>
        </p:spPr>
        <p:txBody>
          <a:bodyPr wrap="square">
            <a:spAutoFit/>
          </a:bodyPr>
          <a:lstStyle/>
          <a:p>
            <a:pPr marL="457200" indent="-457200">
              <a:lnSpc>
                <a:spcPct val="90000"/>
              </a:lnSpc>
              <a:spcBef>
                <a:spcPts val="1000"/>
              </a:spcBef>
              <a:buFont typeface="Arial" panose="020B0604020202020204" pitchFamily="34" charset="0"/>
              <a:buChar char="•"/>
            </a:pPr>
            <a:r>
              <a:rPr lang="en-NZ" sz="2800" dirty="0"/>
              <a:t>Familiarity, confidence, and competence are different</a:t>
            </a:r>
          </a:p>
          <a:p>
            <a:pPr marL="457200" indent="-457200">
              <a:lnSpc>
                <a:spcPct val="90000"/>
              </a:lnSpc>
              <a:spcBef>
                <a:spcPts val="1000"/>
              </a:spcBef>
              <a:buFont typeface="Arial" panose="020B0604020202020204" pitchFamily="34" charset="0"/>
              <a:buChar char="•"/>
            </a:pPr>
            <a:endParaRPr lang="en-NZ" sz="2800" dirty="0"/>
          </a:p>
          <a:p>
            <a:pPr marL="457200" indent="-457200">
              <a:lnSpc>
                <a:spcPct val="90000"/>
              </a:lnSpc>
              <a:spcBef>
                <a:spcPts val="1000"/>
              </a:spcBef>
              <a:buFont typeface="Arial" panose="020B0604020202020204" pitchFamily="34" charset="0"/>
              <a:buChar char="•"/>
            </a:pPr>
            <a:r>
              <a:rPr lang="en-NZ" sz="2800" dirty="0"/>
              <a:t>May be the skills needed for online engagement are only some of the skills required for effective online learning </a:t>
            </a:r>
          </a:p>
          <a:p>
            <a:pPr marL="457200" indent="-457200">
              <a:lnSpc>
                <a:spcPct val="90000"/>
              </a:lnSpc>
              <a:spcBef>
                <a:spcPts val="1000"/>
              </a:spcBef>
              <a:buFont typeface="Arial" panose="020B0604020202020204" pitchFamily="34" charset="0"/>
              <a:buChar char="•"/>
            </a:pPr>
            <a:endParaRPr lang="en-NZ" sz="2800" dirty="0"/>
          </a:p>
          <a:p>
            <a:pPr marL="457200" indent="-457200">
              <a:lnSpc>
                <a:spcPct val="90000"/>
              </a:lnSpc>
              <a:spcBef>
                <a:spcPts val="1000"/>
              </a:spcBef>
              <a:buFont typeface="Arial" panose="020B0604020202020204" pitchFamily="34" charset="0"/>
              <a:buChar char="•"/>
            </a:pPr>
            <a:r>
              <a:rPr lang="en-NZ" sz="2800" dirty="0"/>
              <a:t>Digital natives are not always equipped with adequate skills or the digital literacy in terms of understanding and using digital information, which is key to learning online. </a:t>
            </a:r>
          </a:p>
        </p:txBody>
      </p:sp>
    </p:spTree>
    <p:extLst>
      <p:ext uri="{BB962C8B-B14F-4D97-AF65-F5344CB8AC3E}">
        <p14:creationId xmlns:p14="http://schemas.microsoft.com/office/powerpoint/2010/main" val="7079054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B4F227-9088-23BC-DDD0-319966F34B73}"/>
              </a:ext>
            </a:extLst>
          </p:cNvPr>
          <p:cNvSpPr>
            <a:spLocks noGrp="1"/>
          </p:cNvSpPr>
          <p:nvPr>
            <p:ph idx="1"/>
          </p:nvPr>
        </p:nvSpPr>
        <p:spPr>
          <a:xfrm>
            <a:off x="838200" y="478172"/>
            <a:ext cx="10515600" cy="5698791"/>
          </a:xfrm>
        </p:spPr>
        <p:txBody>
          <a:bodyPr/>
          <a:lstStyle/>
          <a:p>
            <a:endParaRPr lang="en-NZ" dirty="0"/>
          </a:p>
          <a:p>
            <a:endParaRPr lang="en-NZ" dirty="0"/>
          </a:p>
          <a:p>
            <a:endParaRPr lang="en-NZ" dirty="0"/>
          </a:p>
          <a:p>
            <a:endParaRPr lang="en-NZ" dirty="0"/>
          </a:p>
          <a:p>
            <a:pPr marL="0" indent="0">
              <a:buNone/>
            </a:pPr>
            <a:r>
              <a:rPr lang="en-NZ" sz="3200" dirty="0"/>
              <a:t>What might </a:t>
            </a:r>
            <a:r>
              <a:rPr lang="en-NZ" sz="3200" b="1" u="sng" dirty="0"/>
              <a:t>enable</a:t>
            </a:r>
            <a:r>
              <a:rPr lang="en-NZ" sz="3200" dirty="0"/>
              <a:t> the online experience</a:t>
            </a:r>
          </a:p>
          <a:p>
            <a:pPr marL="0" indent="0">
              <a:buNone/>
            </a:pPr>
            <a:endParaRPr lang="en-NZ" sz="3200" dirty="0"/>
          </a:p>
          <a:p>
            <a:pPr marL="0" indent="0">
              <a:buNone/>
            </a:pPr>
            <a:endParaRPr lang="en-NZ" sz="3200" dirty="0"/>
          </a:p>
          <a:p>
            <a:pPr marL="0" indent="0">
              <a:buNone/>
            </a:pPr>
            <a:r>
              <a:rPr lang="en-NZ" sz="3200" dirty="0"/>
              <a:t>What might be </a:t>
            </a:r>
            <a:r>
              <a:rPr lang="en-NZ" sz="3200" b="1" u="sng" dirty="0"/>
              <a:t>barriers</a:t>
            </a:r>
            <a:r>
              <a:rPr lang="en-NZ" sz="3200" dirty="0"/>
              <a:t> for an effective online experience</a:t>
            </a:r>
          </a:p>
        </p:txBody>
      </p:sp>
      <p:sp>
        <p:nvSpPr>
          <p:cNvPr id="4" name="Date Placeholder 3">
            <a:extLst>
              <a:ext uri="{FF2B5EF4-FFF2-40B4-BE49-F238E27FC236}">
                <a16:creationId xmlns:a16="http://schemas.microsoft.com/office/drawing/2014/main" id="{6DA3DA65-DABB-669F-C945-D80DEF801883}"/>
              </a:ext>
            </a:extLst>
          </p:cNvPr>
          <p:cNvSpPr>
            <a:spLocks noGrp="1"/>
          </p:cNvSpPr>
          <p:nvPr>
            <p:ph type="dt" sz="half" idx="10"/>
          </p:nvPr>
        </p:nvSpPr>
        <p:spPr/>
        <p:txBody>
          <a:bodyPr/>
          <a:lstStyle/>
          <a:p>
            <a:fld id="{54B1B5DF-1CC1-4851-9209-3D7D7D3187B4}" type="datetime1">
              <a:rPr lang="en-NZ" smtClean="0"/>
              <a:t>24/11/2023</a:t>
            </a:fld>
            <a:endParaRPr lang="en-NZ"/>
          </a:p>
        </p:txBody>
      </p:sp>
      <p:sp>
        <p:nvSpPr>
          <p:cNvPr id="5" name="Slide Number Placeholder 4">
            <a:extLst>
              <a:ext uri="{FF2B5EF4-FFF2-40B4-BE49-F238E27FC236}">
                <a16:creationId xmlns:a16="http://schemas.microsoft.com/office/drawing/2014/main" id="{A55C35E7-69A7-C2F8-9BC0-1732C82CDC05}"/>
              </a:ext>
            </a:extLst>
          </p:cNvPr>
          <p:cNvSpPr>
            <a:spLocks noGrp="1"/>
          </p:cNvSpPr>
          <p:nvPr>
            <p:ph type="sldNum" sz="quarter" idx="12"/>
          </p:nvPr>
        </p:nvSpPr>
        <p:spPr/>
        <p:txBody>
          <a:bodyPr/>
          <a:lstStyle/>
          <a:p>
            <a:fld id="{D7680CBB-CBFA-4213-91A6-8ED0ABF927D2}" type="slidenum">
              <a:rPr lang="en-NZ" smtClean="0"/>
              <a:t>6</a:t>
            </a:fld>
            <a:endParaRPr lang="en-NZ"/>
          </a:p>
        </p:txBody>
      </p:sp>
      <p:pic>
        <p:nvPicPr>
          <p:cNvPr id="7" name="Graphic 6" descr="Question Mark with solid fill">
            <a:extLst>
              <a:ext uri="{FF2B5EF4-FFF2-40B4-BE49-F238E27FC236}">
                <a16:creationId xmlns:a16="http://schemas.microsoft.com/office/drawing/2014/main" id="{60603A1B-187E-B466-1777-708E1E4AC4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10939" y="681038"/>
            <a:ext cx="3069771" cy="2747962"/>
          </a:xfrm>
          <a:prstGeom prst="rect">
            <a:avLst/>
          </a:prstGeom>
        </p:spPr>
      </p:pic>
    </p:spTree>
    <p:extLst>
      <p:ext uri="{BB962C8B-B14F-4D97-AF65-F5344CB8AC3E}">
        <p14:creationId xmlns:p14="http://schemas.microsoft.com/office/powerpoint/2010/main" val="364818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EE272C-E34F-DE2F-3931-E404C08CBCC2}"/>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26A107BC-1158-D3DC-4D97-98EBB4C8BD3D}"/>
              </a:ext>
            </a:extLst>
          </p:cNvPr>
          <p:cNvSpPr>
            <a:spLocks noGrp="1"/>
          </p:cNvSpPr>
          <p:nvPr>
            <p:ph type="sldNum" sz="quarter" idx="12"/>
          </p:nvPr>
        </p:nvSpPr>
        <p:spPr/>
        <p:txBody>
          <a:bodyPr/>
          <a:lstStyle/>
          <a:p>
            <a:fld id="{D7680CBB-CBFA-4213-91A6-8ED0ABF927D2}" type="slidenum">
              <a:rPr lang="en-NZ" smtClean="0"/>
              <a:t>7</a:t>
            </a:fld>
            <a:endParaRPr lang="en-NZ"/>
          </a:p>
        </p:txBody>
      </p:sp>
      <p:sp>
        <p:nvSpPr>
          <p:cNvPr id="5" name="TextBox 4">
            <a:extLst>
              <a:ext uri="{FF2B5EF4-FFF2-40B4-BE49-F238E27FC236}">
                <a16:creationId xmlns:a16="http://schemas.microsoft.com/office/drawing/2014/main" id="{08258BB8-524E-8E9D-EF79-F84053EB52C8}"/>
              </a:ext>
            </a:extLst>
          </p:cNvPr>
          <p:cNvSpPr txBox="1"/>
          <p:nvPr/>
        </p:nvSpPr>
        <p:spPr>
          <a:xfrm>
            <a:off x="1073791" y="305887"/>
            <a:ext cx="10066789" cy="5669244"/>
          </a:xfrm>
          <a:prstGeom prst="rect">
            <a:avLst/>
          </a:prstGeom>
          <a:noFill/>
        </p:spPr>
        <p:txBody>
          <a:bodyPr wrap="square">
            <a:spAutoFit/>
          </a:bodyPr>
          <a:lstStyle/>
          <a:p>
            <a:pPr marL="457200" marR="0" indent="-457200">
              <a:lnSpc>
                <a:spcPct val="90000"/>
              </a:lnSpc>
              <a:spcBef>
                <a:spcPts val="1000"/>
              </a:spcBef>
              <a:spcAft>
                <a:spcPts val="800"/>
              </a:spcAft>
              <a:buFont typeface="Arial" panose="020B0604020202020204" pitchFamily="34" charset="0"/>
              <a:buChar char="•"/>
            </a:pPr>
            <a:r>
              <a:rPr lang="en-NZ" sz="2800" dirty="0"/>
              <a:t>Reading skill can be an enabler but being a less-skilled reader can act as a barrier </a:t>
            </a:r>
          </a:p>
          <a:p>
            <a:pPr marL="457200" marR="0" indent="-457200">
              <a:lnSpc>
                <a:spcPct val="90000"/>
              </a:lnSpc>
              <a:spcBef>
                <a:spcPts val="1000"/>
              </a:spcBef>
              <a:spcAft>
                <a:spcPts val="800"/>
              </a:spcAft>
              <a:buFont typeface="Arial" panose="020B0604020202020204" pitchFamily="34" charset="0"/>
              <a:buChar char="•"/>
            </a:pPr>
            <a:r>
              <a:rPr lang="en-NZ" sz="2800" dirty="0"/>
              <a:t>Readers in the digital age must master skills to understand and use new digital practice</a:t>
            </a:r>
          </a:p>
          <a:p>
            <a:pPr marL="457200" marR="0" indent="-457200">
              <a:lnSpc>
                <a:spcPct val="90000"/>
              </a:lnSpc>
              <a:spcBef>
                <a:spcPts val="1000"/>
              </a:spcBef>
              <a:spcAft>
                <a:spcPts val="800"/>
              </a:spcAft>
              <a:buFont typeface="Arial" panose="020B0604020202020204" pitchFamily="34" charset="0"/>
              <a:buChar char="•"/>
            </a:pPr>
            <a:r>
              <a:rPr lang="en-NZ" sz="2800" dirty="0"/>
              <a:t>Reading in digital environments requires many more self-organisational skills </a:t>
            </a:r>
          </a:p>
          <a:p>
            <a:pPr marL="457200" marR="0" indent="-457200">
              <a:lnSpc>
                <a:spcPct val="90000"/>
              </a:lnSpc>
              <a:spcBef>
                <a:spcPts val="1000"/>
              </a:spcBef>
              <a:spcAft>
                <a:spcPts val="800"/>
              </a:spcAft>
              <a:buFont typeface="Arial" panose="020B0604020202020204" pitchFamily="34" charset="0"/>
              <a:buChar char="•"/>
            </a:pPr>
            <a:r>
              <a:rPr lang="en-NZ" sz="2800" dirty="0"/>
              <a:t>Without a repertoire of effective reading strategies readers may be at a disadvantage </a:t>
            </a:r>
          </a:p>
          <a:p>
            <a:pPr marL="457200" indent="-457200">
              <a:lnSpc>
                <a:spcPct val="90000"/>
              </a:lnSpc>
              <a:spcBef>
                <a:spcPts val="1000"/>
              </a:spcBef>
              <a:buFont typeface="Arial" panose="020B0604020202020204" pitchFamily="34" charset="0"/>
              <a:buChar char="•"/>
            </a:pPr>
            <a:r>
              <a:rPr lang="en-NZ" sz="2800" dirty="0"/>
              <a:t>When reading in a digital world, there is an increase in the cognitive processing demands expected, including to be able to be navigate across multiple sources and continuously evaluate the quality and validity of these</a:t>
            </a:r>
          </a:p>
        </p:txBody>
      </p:sp>
    </p:spTree>
    <p:extLst>
      <p:ext uri="{BB962C8B-B14F-4D97-AF65-F5344CB8AC3E}">
        <p14:creationId xmlns:p14="http://schemas.microsoft.com/office/powerpoint/2010/main" val="277406658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043AFD-9830-90A7-3668-FFC8DD9295C0}"/>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75751B13-08B4-6DA6-2FA0-E90251B09105}"/>
              </a:ext>
            </a:extLst>
          </p:cNvPr>
          <p:cNvSpPr>
            <a:spLocks noGrp="1"/>
          </p:cNvSpPr>
          <p:nvPr>
            <p:ph type="sldNum" sz="quarter" idx="12"/>
          </p:nvPr>
        </p:nvSpPr>
        <p:spPr/>
        <p:txBody>
          <a:bodyPr/>
          <a:lstStyle/>
          <a:p>
            <a:fld id="{D7680CBB-CBFA-4213-91A6-8ED0ABF927D2}" type="slidenum">
              <a:rPr lang="en-NZ" smtClean="0"/>
              <a:t>8</a:t>
            </a:fld>
            <a:endParaRPr lang="en-NZ"/>
          </a:p>
        </p:txBody>
      </p:sp>
      <p:sp>
        <p:nvSpPr>
          <p:cNvPr id="5" name="TextBox 4">
            <a:extLst>
              <a:ext uri="{FF2B5EF4-FFF2-40B4-BE49-F238E27FC236}">
                <a16:creationId xmlns:a16="http://schemas.microsoft.com/office/drawing/2014/main" id="{11FEF763-7C67-23B9-4BAF-8C3BEE939737}"/>
              </a:ext>
            </a:extLst>
          </p:cNvPr>
          <p:cNvSpPr txBox="1"/>
          <p:nvPr/>
        </p:nvSpPr>
        <p:spPr>
          <a:xfrm>
            <a:off x="648749" y="136525"/>
            <a:ext cx="10746297" cy="4819781"/>
          </a:xfrm>
          <a:prstGeom prst="rect">
            <a:avLst/>
          </a:prstGeom>
          <a:noFill/>
        </p:spPr>
        <p:txBody>
          <a:bodyPr wrap="square">
            <a:spAutoFit/>
          </a:bodyPr>
          <a:lstStyle/>
          <a:p>
            <a:pPr marL="457200" marR="0" indent="-457200">
              <a:lnSpc>
                <a:spcPct val="90000"/>
              </a:lnSpc>
              <a:spcBef>
                <a:spcPts val="1000"/>
              </a:spcBef>
              <a:spcAft>
                <a:spcPts val="800"/>
              </a:spcAft>
              <a:buFont typeface="Arial" panose="020B0604020202020204" pitchFamily="34" charset="0"/>
              <a:buChar char="•"/>
            </a:pPr>
            <a:r>
              <a:rPr lang="en-NZ" sz="2800" dirty="0"/>
              <a:t>Competent readers can adapt to the purpose of each reading task-plays an underlying role in coordinating the different cognitive processes involved in reading online</a:t>
            </a:r>
          </a:p>
          <a:p>
            <a:pPr marL="457200" marR="0" indent="-457200">
              <a:lnSpc>
                <a:spcPct val="90000"/>
              </a:lnSpc>
              <a:spcBef>
                <a:spcPts val="1000"/>
              </a:spcBef>
              <a:spcAft>
                <a:spcPts val="800"/>
              </a:spcAft>
              <a:buFont typeface="Arial" panose="020B0604020202020204" pitchFamily="34" charset="0"/>
              <a:buChar char="•"/>
            </a:pPr>
            <a:r>
              <a:rPr lang="en-NZ" sz="2800" dirty="0"/>
              <a:t>A hidden barrier to online reading may be that studies have shown that text from screens caused more overconfident predictions of performance than reading from paper-weaker performance and metacognitive awareness of their performance on assessments based on reading from screens compared to paper </a:t>
            </a:r>
          </a:p>
          <a:p>
            <a:pPr marL="457200" marR="0" indent="-457200">
              <a:lnSpc>
                <a:spcPct val="90000"/>
              </a:lnSpc>
              <a:spcBef>
                <a:spcPts val="1000"/>
              </a:spcBef>
              <a:spcAft>
                <a:spcPts val="800"/>
              </a:spcAft>
              <a:buFont typeface="Arial" panose="020B0604020202020204" pitchFamily="34" charset="0"/>
              <a:buChar char="•"/>
            </a:pPr>
            <a:r>
              <a:rPr lang="en-NZ" sz="2800" dirty="0"/>
              <a:t>Self-identification of ability to operate in the online environment needs to be considered with caution. Learners may not be aware of what they do not know and what they cannot do.</a:t>
            </a:r>
          </a:p>
        </p:txBody>
      </p:sp>
    </p:spTree>
    <p:extLst>
      <p:ext uri="{BB962C8B-B14F-4D97-AF65-F5344CB8AC3E}">
        <p14:creationId xmlns:p14="http://schemas.microsoft.com/office/powerpoint/2010/main" val="1847820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B3AB87-E642-0E07-47A2-1C3DB8E5D2CA}"/>
              </a:ext>
            </a:extLst>
          </p:cNvPr>
          <p:cNvSpPr>
            <a:spLocks noGrp="1"/>
          </p:cNvSpPr>
          <p:nvPr>
            <p:ph type="dt" sz="half" idx="10"/>
          </p:nvPr>
        </p:nvSpPr>
        <p:spPr/>
        <p:txBody>
          <a:bodyPr/>
          <a:lstStyle/>
          <a:p>
            <a:fld id="{3841BB52-72DE-4ED9-9838-2D7757482D7D}" type="datetime1">
              <a:rPr lang="en-NZ" smtClean="0"/>
              <a:t>24/11/2023</a:t>
            </a:fld>
            <a:endParaRPr lang="en-NZ"/>
          </a:p>
        </p:txBody>
      </p:sp>
      <p:sp>
        <p:nvSpPr>
          <p:cNvPr id="3" name="Slide Number Placeholder 2">
            <a:extLst>
              <a:ext uri="{FF2B5EF4-FFF2-40B4-BE49-F238E27FC236}">
                <a16:creationId xmlns:a16="http://schemas.microsoft.com/office/drawing/2014/main" id="{0B7B7ED5-4E7F-3FCE-66CF-F9892680FF94}"/>
              </a:ext>
            </a:extLst>
          </p:cNvPr>
          <p:cNvSpPr>
            <a:spLocks noGrp="1"/>
          </p:cNvSpPr>
          <p:nvPr>
            <p:ph type="sldNum" sz="quarter" idx="12"/>
          </p:nvPr>
        </p:nvSpPr>
        <p:spPr/>
        <p:txBody>
          <a:bodyPr/>
          <a:lstStyle/>
          <a:p>
            <a:fld id="{D7680CBB-CBFA-4213-91A6-8ED0ABF927D2}" type="slidenum">
              <a:rPr lang="en-NZ" smtClean="0"/>
              <a:t>9</a:t>
            </a:fld>
            <a:endParaRPr lang="en-NZ"/>
          </a:p>
        </p:txBody>
      </p:sp>
      <p:sp>
        <p:nvSpPr>
          <p:cNvPr id="5" name="TextBox 4">
            <a:extLst>
              <a:ext uri="{FF2B5EF4-FFF2-40B4-BE49-F238E27FC236}">
                <a16:creationId xmlns:a16="http://schemas.microsoft.com/office/drawing/2014/main" id="{C23FC685-E926-BF40-D608-D89E870C0E4C}"/>
              </a:ext>
            </a:extLst>
          </p:cNvPr>
          <p:cNvSpPr txBox="1"/>
          <p:nvPr/>
        </p:nvSpPr>
        <p:spPr>
          <a:xfrm>
            <a:off x="645952" y="271013"/>
            <a:ext cx="11090246" cy="5669244"/>
          </a:xfrm>
          <a:prstGeom prst="rect">
            <a:avLst/>
          </a:prstGeom>
          <a:noFill/>
        </p:spPr>
        <p:txBody>
          <a:bodyPr wrap="square">
            <a:spAutoFit/>
          </a:bodyPr>
          <a:lstStyle/>
          <a:p>
            <a:pPr marL="457200" indent="-457200">
              <a:lnSpc>
                <a:spcPct val="90000"/>
              </a:lnSpc>
              <a:spcBef>
                <a:spcPts val="1000"/>
              </a:spcBef>
              <a:spcAft>
                <a:spcPts val="800"/>
              </a:spcAft>
              <a:buFont typeface="Arial" panose="020B0604020202020204" pitchFamily="34" charset="0"/>
              <a:buChar char="•"/>
            </a:pPr>
            <a:r>
              <a:rPr lang="en-NZ" sz="2800" dirty="0"/>
              <a:t>Key to successful uptake of, and engagement in the online environment is a positive mindset to learning </a:t>
            </a:r>
          </a:p>
          <a:p>
            <a:pPr marL="457200" indent="-457200">
              <a:lnSpc>
                <a:spcPct val="90000"/>
              </a:lnSpc>
              <a:spcBef>
                <a:spcPts val="1000"/>
              </a:spcBef>
              <a:spcAft>
                <a:spcPts val="800"/>
              </a:spcAft>
              <a:buFont typeface="Arial" panose="020B0604020202020204" pitchFamily="34" charset="0"/>
              <a:buChar char="•"/>
            </a:pPr>
            <a:r>
              <a:rPr lang="en-NZ" sz="2800" dirty="0"/>
              <a:t>Effective learners are willing to engage in learning generally and accept that constantly learning new skills, systems and content is a lifelong process-This is </a:t>
            </a:r>
            <a:r>
              <a:rPr lang="en-NZ" sz="2800" b="1" dirty="0"/>
              <a:t>learner agency</a:t>
            </a:r>
          </a:p>
          <a:p>
            <a:pPr marL="457200" indent="-457200">
              <a:lnSpc>
                <a:spcPct val="90000"/>
              </a:lnSpc>
              <a:spcBef>
                <a:spcPts val="1000"/>
              </a:spcBef>
              <a:spcAft>
                <a:spcPts val="800"/>
              </a:spcAft>
              <a:buFont typeface="Arial" panose="020B0604020202020204" pitchFamily="34" charset="0"/>
              <a:buChar char="•"/>
            </a:pPr>
            <a:r>
              <a:rPr lang="en-NZ" sz="2800" dirty="0"/>
              <a:t>Learners with agency know how to learn, how to self-manage their learning, and have problem-solving skills</a:t>
            </a:r>
          </a:p>
          <a:p>
            <a:pPr marL="457200" indent="-457200">
              <a:lnSpc>
                <a:spcPct val="90000"/>
              </a:lnSpc>
              <a:spcBef>
                <a:spcPts val="1000"/>
              </a:spcBef>
              <a:spcAft>
                <a:spcPts val="800"/>
              </a:spcAft>
              <a:buFont typeface="Arial" panose="020B0604020202020204" pitchFamily="34" charset="0"/>
              <a:buChar char="•"/>
            </a:pPr>
            <a:r>
              <a:rPr lang="en-NZ" sz="2800" dirty="0"/>
              <a:t>Even if everyone could develop current digital skills requirements immediately, new technologies will inevitably emerge, bringing new demands, with competency levels acquired at any one time becoming outdated and inadequate</a:t>
            </a:r>
          </a:p>
          <a:p>
            <a:pPr marL="457200" indent="-457200">
              <a:lnSpc>
                <a:spcPct val="90000"/>
              </a:lnSpc>
              <a:spcBef>
                <a:spcPts val="1000"/>
              </a:spcBef>
              <a:spcAft>
                <a:spcPts val="800"/>
              </a:spcAft>
              <a:buFont typeface="Arial" panose="020B0604020202020204" pitchFamily="34" charset="0"/>
              <a:buChar char="•"/>
            </a:pPr>
            <a:endParaRPr lang="en-NZ" sz="2800" dirty="0"/>
          </a:p>
        </p:txBody>
      </p:sp>
    </p:spTree>
    <p:extLst>
      <p:ext uri="{BB962C8B-B14F-4D97-AF65-F5344CB8AC3E}">
        <p14:creationId xmlns:p14="http://schemas.microsoft.com/office/powerpoint/2010/main" val="3066088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2299</TotalTime>
  <Words>2407</Words>
  <Application>Microsoft Office PowerPoint</Application>
  <PresentationFormat>Widescreen</PresentationFormat>
  <Paragraphs>150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Open Sans</vt:lpstr>
      <vt:lpstr>Symbol</vt:lpstr>
      <vt:lpstr>Office Theme</vt:lpstr>
      <vt:lpstr> Engagement of apprentices in the construction industry in the online environment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 of apprentices in the construction industry in the online environment</dc:title>
  <dc:creator>Janet McHardy</dc:creator>
  <cp:lastModifiedBy>Glad Gestiada</cp:lastModifiedBy>
  <cp:revision>8</cp:revision>
  <dcterms:created xsi:type="dcterms:W3CDTF">2023-09-03T20:47:51Z</dcterms:created>
  <dcterms:modified xsi:type="dcterms:W3CDTF">2023-11-24T00:53:04Z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d9e4d68-54d0-40a5-8c9a-85a36c87352c_Enabled">
    <vt:lpwstr>true</vt:lpwstr>
  </property>
  <property fmtid="{D5CDD505-2E9C-101B-9397-08002B2CF9AE}" pid="3" name="MSIP_Label_bd9e4d68-54d0-40a5-8c9a-85a36c87352c_SetDate">
    <vt:lpwstr>2023-11-23T00:49:24Z</vt:lpwstr>
  </property>
  <property fmtid="{D5CDD505-2E9C-101B-9397-08002B2CF9AE}" pid="4" name="MSIP_Label_bd9e4d68-54d0-40a5-8c9a-85a36c87352c_Method">
    <vt:lpwstr>Privileged</vt:lpwstr>
  </property>
  <property fmtid="{D5CDD505-2E9C-101B-9397-08002B2CF9AE}" pid="5" name="MSIP_Label_bd9e4d68-54d0-40a5-8c9a-85a36c87352c_Name">
    <vt:lpwstr>Unclassified</vt:lpwstr>
  </property>
  <property fmtid="{D5CDD505-2E9C-101B-9397-08002B2CF9AE}" pid="6" name="MSIP_Label_bd9e4d68-54d0-40a5-8c9a-85a36c87352c_SiteId">
    <vt:lpwstr>388728e1-bbd0-4378-98dc-f8682e644300</vt:lpwstr>
  </property>
  <property fmtid="{D5CDD505-2E9C-101B-9397-08002B2CF9AE}" pid="7" name="MSIP_Label_bd9e4d68-54d0-40a5-8c9a-85a36c87352c_ActionId">
    <vt:lpwstr>eb2c8140-889b-4cf4-87bf-e81f7c750556</vt:lpwstr>
  </property>
  <property fmtid="{D5CDD505-2E9C-101B-9397-08002B2CF9AE}" pid="8" name="MSIP_Label_bd9e4d68-54d0-40a5-8c9a-85a36c87352c_ContentBits">
    <vt:lpwstr>0</vt:lpwstr>
  </property>
</Properties>
</file>