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12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3917" y="422441"/>
            <a:ext cx="5678083" cy="209215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ubtitle 4"/>
          <p:cNvSpPr txBox="1"/>
          <p:nvPr>
            <p:ph type="subTitle" sz="half" idx="1"/>
          </p:nvPr>
        </p:nvSpPr>
        <p:spPr>
          <a:xfrm>
            <a:off x="1464945" y="3645777"/>
            <a:ext cx="9262110" cy="28335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 sz="5000">
                <a:solidFill>
                  <a:srgbClr val="BF2231"/>
                </a:solidFill>
              </a:defRPr>
            </a:pPr>
            <a:r>
              <a:t>“RESHAPING PASIFIKA”</a:t>
            </a:r>
          </a:p>
          <a:p>
            <a:pPr>
              <a:lnSpc>
                <a:spcPct val="81000"/>
              </a:lnSpc>
              <a:defRPr b="1"/>
            </a:pPr>
          </a:p>
          <a:p>
            <a:pPr>
              <a:lnSpc>
                <a:spcPct val="81000"/>
              </a:lnSpc>
              <a:defRPr b="1"/>
            </a:pPr>
            <a:r>
              <a:t>Samson Samasoni</a:t>
            </a:r>
          </a:p>
          <a:p>
            <a:pPr>
              <a:lnSpc>
                <a:spcPct val="81000"/>
              </a:lnSpc>
            </a:pPr>
            <a:r>
              <a:t>Chair, Wellington City Council Pacific Advisory Council</a:t>
            </a:r>
          </a:p>
          <a:p>
            <a:pPr>
              <a:lnSpc>
                <a:spcPct val="81000"/>
              </a:lnSpc>
            </a:pPr>
          </a:p>
          <a:p>
            <a:pPr>
              <a:lnSpc>
                <a:spcPct val="81000"/>
              </a:lnSpc>
            </a:pPr>
            <a:r>
              <a:t>6 September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231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5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7"/>
          <p:cNvSpPr txBox="1"/>
          <p:nvPr/>
        </p:nvSpPr>
        <p:spPr>
          <a:xfrm>
            <a:off x="1078132" y="4509268"/>
            <a:ext cx="1072718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4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0" t="8930" r="0" b="10000"/>
          <a:stretch>
            <a:fillRect/>
          </a:stretch>
        </p:blipFill>
        <p:spPr>
          <a:xfrm>
            <a:off x="5944780" y="-26647"/>
            <a:ext cx="6256745" cy="3293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20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ectangle 7"/>
          <p:cNvSpPr txBox="1"/>
          <p:nvPr/>
        </p:nvSpPr>
        <p:spPr>
          <a:xfrm>
            <a:off x="2987749" y="1360025"/>
            <a:ext cx="8817565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 can local authorities &amp; Pacific community-based entities support the educational outcomes of tertiary education learners through evidence-based, strategic policies and activities?</a:t>
            </a:r>
          </a:p>
        </p:txBody>
      </p:sp>
      <p:grpSp>
        <p:nvGrpSpPr>
          <p:cNvPr id="130" name="Group 8"/>
          <p:cNvGrpSpPr/>
          <p:nvPr/>
        </p:nvGrpSpPr>
        <p:grpSpPr>
          <a:xfrm>
            <a:off x="1153772" y="3758824"/>
            <a:ext cx="2209937" cy="2649865"/>
            <a:chOff x="0" y="0"/>
            <a:chExt cx="2209935" cy="2649864"/>
          </a:xfrm>
        </p:grpSpPr>
        <p:sp>
          <p:nvSpPr>
            <p:cNvPr id="127" name="Rectangle 9"/>
            <p:cNvSpPr/>
            <p:nvPr/>
          </p:nvSpPr>
          <p:spPr>
            <a:xfrm>
              <a:off x="-1" y="-1"/>
              <a:ext cx="2209937" cy="2649866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8" name="Picture 10" descr="Picture 1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249" y="135782"/>
              <a:ext cx="2013437" cy="14888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TextBox 11"/>
            <p:cNvSpPr txBox="1"/>
            <p:nvPr/>
          </p:nvSpPr>
          <p:spPr>
            <a:xfrm>
              <a:off x="-1" y="1634201"/>
              <a:ext cx="2209937" cy="960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10-Year Plan</a:t>
              </a:r>
            </a:p>
            <a:p>
              <a:pPr algn="ctr">
                <a:defRPr sz="1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Record number of Pacific submissions – over 3% from Pacific community.</a:t>
              </a:r>
            </a:p>
          </p:txBody>
        </p:sp>
      </p:grpSp>
      <p:grpSp>
        <p:nvGrpSpPr>
          <p:cNvPr id="134" name="Group 12"/>
          <p:cNvGrpSpPr/>
          <p:nvPr/>
        </p:nvGrpSpPr>
        <p:grpSpPr>
          <a:xfrm>
            <a:off x="5111537" y="3629024"/>
            <a:ext cx="2209937" cy="2649866"/>
            <a:chOff x="0" y="0"/>
            <a:chExt cx="2209935" cy="2649864"/>
          </a:xfrm>
        </p:grpSpPr>
        <p:sp>
          <p:nvSpPr>
            <p:cNvPr id="131" name="Rectangle 13"/>
            <p:cNvSpPr/>
            <p:nvPr/>
          </p:nvSpPr>
          <p:spPr>
            <a:xfrm>
              <a:off x="-1" y="-1"/>
              <a:ext cx="2209937" cy="264986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2" name="Picture 14" descr="Picture 14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8522" t="2926" r="33781" b="16763"/>
            <a:stretch>
              <a:fillRect/>
            </a:stretch>
          </p:blipFill>
          <p:spPr>
            <a:xfrm>
              <a:off x="121726" y="96851"/>
              <a:ext cx="2006539" cy="1537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TextBox 15"/>
            <p:cNvSpPr txBox="1"/>
            <p:nvPr/>
          </p:nvSpPr>
          <p:spPr>
            <a:xfrm>
              <a:off x="-1" y="1634201"/>
              <a:ext cx="2209937" cy="960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Mayoral Event</a:t>
              </a:r>
            </a:p>
            <a:p>
              <a:pPr algn="ctr">
                <a:defRPr sz="1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Pacific School leaders being recognised at Reception.  Youth Council places.</a:t>
              </a:r>
            </a:p>
          </p:txBody>
        </p:sp>
      </p:grpSp>
      <p:grpSp>
        <p:nvGrpSpPr>
          <p:cNvPr id="138" name="Group 16"/>
          <p:cNvGrpSpPr/>
          <p:nvPr/>
        </p:nvGrpSpPr>
        <p:grpSpPr>
          <a:xfrm>
            <a:off x="9449192" y="3629024"/>
            <a:ext cx="2209937" cy="2649866"/>
            <a:chOff x="0" y="0"/>
            <a:chExt cx="2209935" cy="2649864"/>
          </a:xfrm>
        </p:grpSpPr>
        <p:sp>
          <p:nvSpPr>
            <p:cNvPr id="135" name="Rectangle 17"/>
            <p:cNvSpPr/>
            <p:nvPr/>
          </p:nvSpPr>
          <p:spPr>
            <a:xfrm>
              <a:off x="-1" y="-1"/>
              <a:ext cx="2209937" cy="264986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6" name="Picture 18" descr="Picture 1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299" y="208660"/>
              <a:ext cx="2017859" cy="1343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TextBox 19"/>
            <p:cNvSpPr txBox="1"/>
            <p:nvPr/>
          </p:nvSpPr>
          <p:spPr>
            <a:xfrm>
              <a:off x="-1" y="1634201"/>
              <a:ext cx="2209937" cy="75698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Housing Fono</a:t>
              </a:r>
            </a:p>
            <a:p>
              <a:pPr algn="ctr">
                <a:defRPr sz="1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PAG exploring development of a Pacific housing fono.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4" grpId="2"/>
      <p:bldP build="whole" bldLvl="1" animBg="1" rev="0" advAuto="0" spid="13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40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 7"/>
          <p:cNvSpPr txBox="1"/>
          <p:nvPr/>
        </p:nvSpPr>
        <p:spPr>
          <a:xfrm>
            <a:off x="1078132" y="3552338"/>
            <a:ext cx="10727182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Pacific Advisory Group role since 2003: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facilitate consultation with Pacific communities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help Pacific communities understand Council processes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enable Pacific peoples to participate in the Council's decision-making processes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help the Council understand the needs of Pacific communities and how these may be addressed in the context of the Council's roles and priorities</a:t>
            </a:r>
          </a:p>
        </p:txBody>
      </p:sp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7329" y="0"/>
            <a:ext cx="7844671" cy="326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49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Rectangle 59"/>
          <p:cNvSpPr/>
          <p:nvPr/>
        </p:nvSpPr>
        <p:spPr>
          <a:xfrm>
            <a:off x="503976" y="3267075"/>
            <a:ext cx="11715751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Diagram 2"/>
          <p:cNvGrpSpPr/>
          <p:nvPr/>
        </p:nvGrpSpPr>
        <p:grpSpPr>
          <a:xfrm>
            <a:off x="972419" y="3796200"/>
            <a:ext cx="10829462" cy="1858674"/>
            <a:chOff x="0" y="0"/>
            <a:chExt cx="10829460" cy="1858673"/>
          </a:xfrm>
        </p:grpSpPr>
        <p:sp>
          <p:nvSpPr>
            <p:cNvPr id="155" name="Line"/>
            <p:cNvSpPr/>
            <p:nvPr/>
          </p:nvSpPr>
          <p:spPr>
            <a:xfrm>
              <a:off x="5414731" y="768046"/>
              <a:ext cx="4646684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Line"/>
            <p:cNvSpPr/>
            <p:nvPr/>
          </p:nvSpPr>
          <p:spPr>
            <a:xfrm>
              <a:off x="5414731" y="768046"/>
              <a:ext cx="2788011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Line"/>
            <p:cNvSpPr/>
            <p:nvPr/>
          </p:nvSpPr>
          <p:spPr>
            <a:xfrm>
              <a:off x="5414731" y="768046"/>
              <a:ext cx="929337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Line"/>
            <p:cNvSpPr/>
            <p:nvPr/>
          </p:nvSpPr>
          <p:spPr>
            <a:xfrm>
              <a:off x="4485394" y="768046"/>
              <a:ext cx="929337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Line"/>
            <p:cNvSpPr/>
            <p:nvPr/>
          </p:nvSpPr>
          <p:spPr>
            <a:xfrm>
              <a:off x="2626721" y="768046"/>
              <a:ext cx="2788011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Line"/>
            <p:cNvSpPr/>
            <p:nvPr/>
          </p:nvSpPr>
          <p:spPr>
            <a:xfrm>
              <a:off x="768047" y="768046"/>
              <a:ext cx="4646684" cy="3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63" name="Group"/>
            <p:cNvGrpSpPr/>
            <p:nvPr/>
          </p:nvGrpSpPr>
          <p:grpSpPr>
            <a:xfrm>
              <a:off x="4646683" y="0"/>
              <a:ext cx="1536094" cy="768046"/>
              <a:chOff x="0" y="0"/>
              <a:chExt cx="1536093" cy="768045"/>
            </a:xfrm>
          </p:grpSpPr>
          <p:sp>
            <p:nvSpPr>
              <p:cNvPr id="161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2" name="PAG Portfolio Groups"/>
              <p:cNvSpPr txBox="1"/>
              <p:nvPr/>
            </p:nvSpPr>
            <p:spPr>
              <a:xfrm>
                <a:off x="0" y="131927"/>
                <a:ext cx="1536093" cy="504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PAG Portfolio Groups</a:t>
                </a:r>
              </a:p>
            </p:txBody>
          </p:sp>
        </p:grpSp>
        <p:grpSp>
          <p:nvGrpSpPr>
            <p:cNvPr id="166" name="Group"/>
            <p:cNvGrpSpPr/>
            <p:nvPr/>
          </p:nvGrpSpPr>
          <p:grpSpPr>
            <a:xfrm>
              <a:off x="0" y="1090627"/>
              <a:ext cx="1536094" cy="768047"/>
              <a:chOff x="0" y="0"/>
              <a:chExt cx="1536093" cy="768045"/>
            </a:xfrm>
          </p:grpSpPr>
          <p:sp>
            <p:nvSpPr>
              <p:cNvPr id="164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5" name="Governance"/>
              <p:cNvSpPr txBox="1"/>
              <p:nvPr/>
            </p:nvSpPr>
            <p:spPr>
              <a:xfrm>
                <a:off x="0" y="246227"/>
                <a:ext cx="1536093" cy="275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Governance</a:t>
                </a:r>
              </a:p>
            </p:txBody>
          </p:sp>
        </p:grpSp>
        <p:grpSp>
          <p:nvGrpSpPr>
            <p:cNvPr id="169" name="Group"/>
            <p:cNvGrpSpPr/>
            <p:nvPr/>
          </p:nvGrpSpPr>
          <p:grpSpPr>
            <a:xfrm>
              <a:off x="1858673" y="1090627"/>
              <a:ext cx="1536094" cy="768047"/>
              <a:chOff x="0" y="0"/>
              <a:chExt cx="1536093" cy="768045"/>
            </a:xfrm>
          </p:grpSpPr>
          <p:sp>
            <p:nvSpPr>
              <p:cNvPr id="167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8" name="Health &amp; Wellbeing"/>
              <p:cNvSpPr txBox="1"/>
              <p:nvPr/>
            </p:nvSpPr>
            <p:spPr>
              <a:xfrm>
                <a:off x="0" y="131927"/>
                <a:ext cx="1536093" cy="504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Health &amp; Wellbeing</a:t>
                </a:r>
              </a:p>
            </p:txBody>
          </p:sp>
        </p:grpSp>
        <p:grpSp>
          <p:nvGrpSpPr>
            <p:cNvPr id="172" name="Group"/>
            <p:cNvGrpSpPr/>
            <p:nvPr/>
          </p:nvGrpSpPr>
          <p:grpSpPr>
            <a:xfrm>
              <a:off x="3717347" y="1090627"/>
              <a:ext cx="1536094" cy="768047"/>
              <a:chOff x="0" y="0"/>
              <a:chExt cx="1536093" cy="768045"/>
            </a:xfrm>
          </p:grpSpPr>
          <p:sp>
            <p:nvSpPr>
              <p:cNvPr id="170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Economic Development"/>
              <p:cNvSpPr txBox="1"/>
              <p:nvPr/>
            </p:nvSpPr>
            <p:spPr>
              <a:xfrm>
                <a:off x="0" y="131927"/>
                <a:ext cx="1536093" cy="504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Economic Development</a:t>
                </a:r>
              </a:p>
            </p:txBody>
          </p:sp>
        </p:grpSp>
        <p:grpSp>
          <p:nvGrpSpPr>
            <p:cNvPr id="175" name="Group"/>
            <p:cNvGrpSpPr/>
            <p:nvPr/>
          </p:nvGrpSpPr>
          <p:grpSpPr>
            <a:xfrm>
              <a:off x="5576020" y="1090627"/>
              <a:ext cx="1536094" cy="768047"/>
              <a:chOff x="0" y="0"/>
              <a:chExt cx="1536093" cy="768045"/>
            </a:xfrm>
          </p:grpSpPr>
          <p:sp>
            <p:nvSpPr>
              <p:cNvPr id="173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Arts &amp; Culture"/>
              <p:cNvSpPr txBox="1"/>
              <p:nvPr/>
            </p:nvSpPr>
            <p:spPr>
              <a:xfrm>
                <a:off x="0" y="246227"/>
                <a:ext cx="1536093" cy="275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Arts &amp; Culture</a:t>
                </a:r>
              </a:p>
            </p:txBody>
          </p:sp>
        </p:grpSp>
        <p:grpSp>
          <p:nvGrpSpPr>
            <p:cNvPr id="178" name="Group"/>
            <p:cNvGrpSpPr/>
            <p:nvPr/>
          </p:nvGrpSpPr>
          <p:grpSpPr>
            <a:xfrm>
              <a:off x="7434694" y="1090627"/>
              <a:ext cx="1536094" cy="768047"/>
              <a:chOff x="0" y="0"/>
              <a:chExt cx="1536093" cy="768045"/>
            </a:xfrm>
          </p:grpSpPr>
          <p:sp>
            <p:nvSpPr>
              <p:cNvPr id="176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7" name="Youth"/>
              <p:cNvSpPr txBox="1"/>
              <p:nvPr/>
            </p:nvSpPr>
            <p:spPr>
              <a:xfrm>
                <a:off x="0" y="246227"/>
                <a:ext cx="1536093" cy="275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Youth</a:t>
                </a:r>
              </a:p>
            </p:txBody>
          </p:sp>
        </p:grpSp>
        <p:grpSp>
          <p:nvGrpSpPr>
            <p:cNvPr id="181" name="Group"/>
            <p:cNvGrpSpPr/>
            <p:nvPr/>
          </p:nvGrpSpPr>
          <p:grpSpPr>
            <a:xfrm>
              <a:off x="9293367" y="1090627"/>
              <a:ext cx="1536094" cy="768047"/>
              <a:chOff x="0" y="0"/>
              <a:chExt cx="1536093" cy="768045"/>
            </a:xfrm>
          </p:grpSpPr>
          <p:sp>
            <p:nvSpPr>
              <p:cNvPr id="179" name="Rectangle"/>
              <p:cNvSpPr/>
              <p:nvPr/>
            </p:nvSpPr>
            <p:spPr>
              <a:xfrm>
                <a:off x="-1" y="0"/>
                <a:ext cx="1536095" cy="768046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Communications"/>
              <p:cNvSpPr txBox="1"/>
              <p:nvPr/>
            </p:nvSpPr>
            <p:spPr>
              <a:xfrm>
                <a:off x="0" y="131927"/>
                <a:ext cx="1536093" cy="5041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795" tIns="10795" rIns="10795" bIns="10795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b="1" sz="1700"/>
                </a:lvl1pPr>
              </a:lstStyle>
              <a:p>
                <a:pPr/>
                <a:r>
                  <a:t>Communications</a:t>
                </a:r>
              </a:p>
            </p:txBody>
          </p:sp>
        </p:grpSp>
      </p:grpSp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0" t="25012" r="0" b="12798"/>
          <a:stretch>
            <a:fillRect/>
          </a:stretch>
        </p:blipFill>
        <p:spPr>
          <a:xfrm>
            <a:off x="5187393" y="0"/>
            <a:ext cx="7004608" cy="326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85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5219" y="-87450"/>
            <a:ext cx="9246782" cy="344392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Rectangle 7"/>
          <p:cNvSpPr txBox="1"/>
          <p:nvPr/>
        </p:nvSpPr>
        <p:spPr>
          <a:xfrm>
            <a:off x="1078132" y="3552338"/>
            <a:ext cx="10727182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STRATEGIC APPROACH – POLICY FOCUS – RESHAPING ISSUES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Understanding Pacific people and communities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Considering impacting or issues for Pacific communities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Creative solutions, facilitating meaningful outcomes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194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11846" r="0" b="0"/>
          <a:stretch>
            <a:fillRect/>
          </a:stretch>
        </p:blipFill>
        <p:spPr>
          <a:xfrm>
            <a:off x="6475228" y="-1"/>
            <a:ext cx="5716772" cy="3255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Rectangle 7"/>
          <p:cNvSpPr txBox="1"/>
          <p:nvPr/>
        </p:nvSpPr>
        <p:spPr>
          <a:xfrm>
            <a:off x="1078132" y="3552338"/>
            <a:ext cx="10727182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NIGHT TIME ECONOMY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Why is this a Pacific student/learner issue?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Financial pressures on family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Student part-time work opportunities e.g. safety, transport 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203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44038" r="0" b="0"/>
          <a:stretch>
            <a:fillRect/>
          </a:stretch>
        </p:blipFill>
        <p:spPr>
          <a:xfrm>
            <a:off x="5135524" y="0"/>
            <a:ext cx="7073274" cy="316548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 59"/>
          <p:cNvSpPr/>
          <p:nvPr/>
        </p:nvSpPr>
        <p:spPr>
          <a:xfrm>
            <a:off x="467832" y="3157871"/>
            <a:ext cx="11724169" cy="3700130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Rectangle 7"/>
          <p:cNvSpPr txBox="1"/>
          <p:nvPr/>
        </p:nvSpPr>
        <p:spPr>
          <a:xfrm>
            <a:off x="1078132" y="3552338"/>
            <a:ext cx="10727182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STUDY &amp; HOME ENVIRONMENT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Home Environment - Connectivity, over-crowding, extended family living etc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Public Libraries -  Open 10am-6pm, Saturday some open 10am-12pm, Sunday closed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Community spaces – do they offer solutions?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212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44038" r="0" b="0"/>
          <a:stretch>
            <a:fillRect/>
          </a:stretch>
        </p:blipFill>
        <p:spPr>
          <a:xfrm>
            <a:off x="5135524" y="0"/>
            <a:ext cx="7073274" cy="316548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 59"/>
          <p:cNvSpPr/>
          <p:nvPr/>
        </p:nvSpPr>
        <p:spPr>
          <a:xfrm>
            <a:off x="467832" y="3157871"/>
            <a:ext cx="11724169" cy="3700130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Rectangle 7"/>
          <p:cNvSpPr txBox="1"/>
          <p:nvPr/>
        </p:nvSpPr>
        <p:spPr>
          <a:xfrm>
            <a:off x="1078132" y="3552338"/>
            <a:ext cx="10727182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STUDENT HOUSING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Communal living – talking with Council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Furnishings – hotels etc</a:t>
            </a: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Extended family living</a:t>
            </a:r>
          </a:p>
        </p:txBody>
      </p:sp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0" t="15735" r="0" b="4515"/>
          <a:stretch>
            <a:fillRect/>
          </a:stretch>
        </p:blipFill>
        <p:spPr>
          <a:xfrm>
            <a:off x="5135524" y="-1"/>
            <a:ext cx="7056475" cy="3165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60"/>
          <p:cNvGrpSpPr/>
          <p:nvPr/>
        </p:nvGrpSpPr>
        <p:grpSpPr>
          <a:xfrm>
            <a:off x="-1" y="0"/>
            <a:ext cx="2720053" cy="6858001"/>
            <a:chOff x="0" y="0"/>
            <a:chExt cx="2720051" cy="6858000"/>
          </a:xfrm>
        </p:grpSpPr>
        <p:pic>
          <p:nvPicPr>
            <p:cNvPr id="222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720052" cy="272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0"/>
            <a:stretch>
              <a:fillRect/>
            </a:stretch>
          </p:blipFill>
          <p:spPr>
            <a:xfrm>
              <a:off x="0" y="2720050"/>
              <a:ext cx="601885" cy="272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7872" b="47872"/>
            <a:stretch>
              <a:fillRect/>
            </a:stretch>
          </p:blipFill>
          <p:spPr>
            <a:xfrm>
              <a:off x="-1" y="5440102"/>
              <a:ext cx="601885" cy="1417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Rectangle 59"/>
          <p:cNvSpPr/>
          <p:nvPr/>
        </p:nvSpPr>
        <p:spPr>
          <a:xfrm>
            <a:off x="476250" y="3267075"/>
            <a:ext cx="11715750" cy="3590925"/>
          </a:xfrm>
          <a:prstGeom prst="rect">
            <a:avLst/>
          </a:prstGeom>
          <a:solidFill>
            <a:srgbClr val="BFBFBF">
              <a:alpha val="44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10102" b="0"/>
          <a:stretch>
            <a:fillRect/>
          </a:stretch>
        </p:blipFill>
        <p:spPr>
          <a:xfrm>
            <a:off x="9662614" y="163133"/>
            <a:ext cx="2142699" cy="87823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7"/>
          <p:cNvSpPr txBox="1"/>
          <p:nvPr/>
        </p:nvSpPr>
        <p:spPr>
          <a:xfrm>
            <a:off x="1078132" y="3552338"/>
            <a:ext cx="10727182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Are we asking the right questions?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Are we reshaping the issue around Pacific peoples and what we know?</a:t>
            </a: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Are we being creative in our approach and reshaping solutions for Pacific learners?</a:t>
            </a:r>
          </a:p>
        </p:txBody>
      </p:sp>
      <p:pic>
        <p:nvPicPr>
          <p:cNvPr id="22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7329" y="0"/>
            <a:ext cx="7844671" cy="326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