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81" r:id="rId5"/>
    <p:sldId id="277" r:id="rId6"/>
    <p:sldId id="279" r:id="rId7"/>
    <p:sldId id="280" r:id="rId8"/>
    <p:sldId id="266" r:id="rId9"/>
    <p:sldId id="282" r:id="rId10"/>
    <p:sldId id="283" r:id="rId11"/>
    <p:sldId id="284" r:id="rId12"/>
    <p:sldId id="286" r:id="rId13"/>
    <p:sldId id="285"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70" d="100"/>
          <a:sy n="70" d="100"/>
        </p:scale>
        <p:origin x="7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ogle.co.nz/imgres?imgurl=https://image.slidesharecdn.com/transitiontheory4s2013-130311135427-phpapp01/95/overview-of-transition-theory-the-4ss-4-638.jpg?cb%3D1363010482&amp;imgrefurl=https://www.slideshare.net/KeciaMcManusEdD/transition-theory-4-s-2013&amp;h=479&amp;w=638&amp;tbnid=He9ehHFbgMez9M:&amp;tbnh=158&amp;tbnw=211&amp;usg=__BH8I1pY8L984KSFe5HkU3s2bzhE=&amp;vet=10ahUKEwjAyc-w6K_UAhWETLwKHVCsCBUQ9QEIMDAA..i&amp;docid=pTsTW6HEXRtLvM&amp;sa=X&amp;ved=0ahUKEwjAyc-w6K_UAhWETLwKHVCsCBUQ9QEIMDAA#h=479&amp;imgdii=He9ehHFbgMez9M:&amp;tbnh=158&amp;tbnw=211&amp;vet=10ahUKEwjAyc-w6K_UAhWETLwKHVCsCBUQ9QEIMDAA..i&amp;w=638&amp;spf=14969787493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705395"/>
            <a:ext cx="8689976" cy="3104604"/>
          </a:xfrm>
        </p:spPr>
        <p:txBody>
          <a:bodyPr>
            <a:normAutofit fontScale="90000"/>
          </a:bodyPr>
          <a:lstStyle/>
          <a:p>
            <a:r>
              <a:rPr lang="en-NZ" sz="4000" dirty="0"/>
              <a:t/>
            </a:r>
            <a:br>
              <a:rPr lang="en-NZ" sz="4000" dirty="0"/>
            </a:br>
            <a:r>
              <a:rPr lang="en-NZ" sz="4000" b="1" cap="none" dirty="0">
                <a:latin typeface="Calibri" panose="020F0502020204030204" pitchFamily="34" charset="0"/>
                <a:cs typeface="Calibri" panose="020F0502020204030204" pitchFamily="34" charset="0"/>
              </a:rPr>
              <a:t>Resilience in Practice?</a:t>
            </a:r>
            <a:r>
              <a:rPr lang="en-NZ" sz="3100" dirty="0">
                <a:latin typeface="Calibri" panose="020F0502020204030204" pitchFamily="34" charset="0"/>
                <a:cs typeface="Calibri" panose="020F0502020204030204" pitchFamily="34" charset="0"/>
              </a:rPr>
              <a:t/>
            </a:r>
            <a:br>
              <a:rPr lang="en-NZ" sz="3100" dirty="0">
                <a:latin typeface="Calibri" panose="020F0502020204030204" pitchFamily="34" charset="0"/>
                <a:cs typeface="Calibri" panose="020F0502020204030204" pitchFamily="34" charset="0"/>
              </a:rPr>
            </a:br>
            <a:r>
              <a:rPr lang="en-NZ" sz="3100" b="1" cap="none" dirty="0">
                <a:latin typeface="Calibri" panose="020F0502020204030204" pitchFamily="34" charset="0"/>
                <a:cs typeface="Calibri" panose="020F0502020204030204" pitchFamily="34" charset="0"/>
              </a:rPr>
              <a:t/>
            </a:r>
            <a:br>
              <a:rPr lang="en-NZ" sz="3100" b="1" cap="none" dirty="0">
                <a:latin typeface="Calibri" panose="020F0502020204030204" pitchFamily="34" charset="0"/>
                <a:cs typeface="Calibri" panose="020F0502020204030204" pitchFamily="34" charset="0"/>
              </a:rPr>
            </a:br>
            <a:r>
              <a:rPr lang="en-NZ" sz="3100" b="1" cap="none" dirty="0">
                <a:latin typeface="Calibri" panose="020F0502020204030204" pitchFamily="34" charset="0"/>
                <a:cs typeface="Calibri" panose="020F0502020204030204" pitchFamily="34" charset="0"/>
              </a:rPr>
              <a:t>A case study highlighting the need for collaboration in supporting Pasifika students in </a:t>
            </a:r>
            <a:r>
              <a:rPr lang="en-NZ" sz="3100" b="1" cap="none" dirty="0" smtClean="0">
                <a:latin typeface="Calibri" panose="020F0502020204030204" pitchFamily="34" charset="0"/>
                <a:cs typeface="Calibri" panose="020F0502020204030204" pitchFamily="34" charset="0"/>
              </a:rPr>
              <a:t>Tertiary </a:t>
            </a:r>
            <a:r>
              <a:rPr lang="en-NZ" sz="3100" b="1" cap="none" dirty="0">
                <a:latin typeface="Calibri" panose="020F0502020204030204" pitchFamily="34" charset="0"/>
                <a:cs typeface="Calibri" panose="020F0502020204030204" pitchFamily="34" charset="0"/>
              </a:rPr>
              <a:t>E</a:t>
            </a:r>
            <a:r>
              <a:rPr lang="en-NZ" sz="3100" b="1" cap="none" dirty="0" smtClean="0">
                <a:latin typeface="Calibri" panose="020F0502020204030204" pitchFamily="34" charset="0"/>
                <a:cs typeface="Calibri" panose="020F0502020204030204" pitchFamily="34" charset="0"/>
              </a:rPr>
              <a:t>ducation</a:t>
            </a:r>
            <a:r>
              <a:rPr lang="en-NZ" dirty="0">
                <a:latin typeface="Calibri" panose="020F0502020204030204" pitchFamily="34" charset="0"/>
                <a:cs typeface="Calibri" panose="020F0502020204030204" pitchFamily="34" charset="0"/>
              </a:rPr>
              <a:t/>
            </a:r>
            <a:br>
              <a:rPr lang="en-NZ" dirty="0">
                <a:latin typeface="Calibri" panose="020F0502020204030204" pitchFamily="34" charset="0"/>
                <a:cs typeface="Calibri" panose="020F0502020204030204" pitchFamily="34" charset="0"/>
              </a:rPr>
            </a:br>
            <a:endParaRPr lang="en-NZ"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751012" y="3886200"/>
            <a:ext cx="8689976" cy="2266406"/>
          </a:xfrm>
        </p:spPr>
        <p:txBody>
          <a:bodyPr>
            <a:normAutofit/>
          </a:bodyPr>
          <a:lstStyle/>
          <a:p>
            <a:r>
              <a:rPr lang="en-NZ" b="1" cap="none" dirty="0">
                <a:latin typeface="Calibri" panose="020F0502020204030204" pitchFamily="34" charset="0"/>
                <a:cs typeface="Calibri" panose="020F0502020204030204" pitchFamily="34" charset="0"/>
              </a:rPr>
              <a:t>Pacific Education Forum, Wellington, 2018</a:t>
            </a:r>
          </a:p>
          <a:p>
            <a:r>
              <a:rPr lang="en-NZ" b="1" cap="none" dirty="0">
                <a:latin typeface="Calibri" panose="020F0502020204030204" pitchFamily="34" charset="0"/>
                <a:cs typeface="Calibri" panose="020F0502020204030204" pitchFamily="34" charset="0"/>
              </a:rPr>
              <a:t>Barbara Fogarty-Perry and Anna </a:t>
            </a:r>
            <a:r>
              <a:rPr lang="en-NZ" b="1" cap="none" dirty="0" smtClean="0">
                <a:latin typeface="Calibri" panose="020F0502020204030204" pitchFamily="34" charset="0"/>
                <a:cs typeface="Calibri" panose="020F0502020204030204" pitchFamily="34" charset="0"/>
              </a:rPr>
              <a:t>Seiuli</a:t>
            </a:r>
            <a:r>
              <a:rPr lang="en-NZ" b="1" cap="none" dirty="0">
                <a:latin typeface="Calibri" panose="020F0502020204030204" pitchFamily="34" charset="0"/>
                <a:cs typeface="Calibri" panose="020F0502020204030204" pitchFamily="34" charset="0"/>
              </a:rPr>
              <a:t>,</a:t>
            </a:r>
          </a:p>
          <a:p>
            <a:r>
              <a:rPr lang="en-NZ" b="1" cap="none" dirty="0">
                <a:latin typeface="Calibri" panose="020F0502020204030204" pitchFamily="34" charset="0"/>
                <a:cs typeface="Calibri" panose="020F0502020204030204" pitchFamily="34" charset="0"/>
              </a:rPr>
              <a:t>Otago Polytechnic, New Zealand.</a:t>
            </a:r>
          </a:p>
        </p:txBody>
      </p:sp>
      <p:pic>
        <p:nvPicPr>
          <p:cNvPr id="1026" name="Picture 1" descr="cid:image002.jpg@01D27AD8.A136BF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5517" y="5557293"/>
            <a:ext cx="27717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541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C436-A1A2-4628-8C8E-3D6D7ECBF080}"/>
              </a:ext>
            </a:extLst>
          </p:cNvPr>
          <p:cNvSpPr>
            <a:spLocks noGrp="1"/>
          </p:cNvSpPr>
          <p:nvPr>
            <p:ph type="title"/>
          </p:nvPr>
        </p:nvSpPr>
        <p:spPr/>
        <p:txBody>
          <a:bodyPr/>
          <a:lstStyle/>
          <a:p>
            <a:r>
              <a:rPr lang="en-NZ" dirty="0"/>
              <a:t>Frameworks of practice</a:t>
            </a:r>
          </a:p>
        </p:txBody>
      </p:sp>
      <p:sp>
        <p:nvSpPr>
          <p:cNvPr id="3" name="Content Placeholder 2">
            <a:extLst>
              <a:ext uri="{FF2B5EF4-FFF2-40B4-BE49-F238E27FC236}">
                <a16:creationId xmlns:a16="http://schemas.microsoft.com/office/drawing/2014/main" id="{13EF479C-29A4-4936-A5DB-76AB07000BD6}"/>
              </a:ext>
            </a:extLst>
          </p:cNvPr>
          <p:cNvSpPr>
            <a:spLocks noGrp="1"/>
          </p:cNvSpPr>
          <p:nvPr>
            <p:ph sz="quarter" idx="13"/>
          </p:nvPr>
        </p:nvSpPr>
        <p:spPr>
          <a:xfrm>
            <a:off x="913774" y="1673817"/>
            <a:ext cx="10363826" cy="4788975"/>
          </a:xfrm>
        </p:spPr>
        <p:txBody>
          <a:bodyPr>
            <a:normAutofit fontScale="92500"/>
          </a:bodyPr>
          <a:lstStyle/>
          <a:p>
            <a:r>
              <a:rPr lang="en-NZ" cap="none" dirty="0">
                <a:latin typeface="Calibri" panose="020F0502020204030204" pitchFamily="34" charset="0"/>
                <a:cs typeface="Calibri" panose="020F0502020204030204" pitchFamily="34" charset="0"/>
              </a:rPr>
              <a:t>Fiona submitted a piece of written work in which she was asked to describe her </a:t>
            </a:r>
            <a:r>
              <a:rPr lang="en-NZ" cap="none" dirty="0" smtClean="0">
                <a:latin typeface="Calibri" panose="020F0502020204030204" pitchFamily="34" charset="0"/>
                <a:cs typeface="Calibri" panose="020F0502020204030204" pitchFamily="34" charset="0"/>
              </a:rPr>
              <a:t>framework </a:t>
            </a:r>
            <a:r>
              <a:rPr lang="en-NZ" cap="none" dirty="0">
                <a:latin typeface="Calibri" panose="020F0502020204030204" pitchFamily="34" charset="0"/>
                <a:cs typeface="Calibri" panose="020F0502020204030204" pitchFamily="34" charset="0"/>
              </a:rPr>
              <a:t>of </a:t>
            </a:r>
            <a:r>
              <a:rPr lang="en-NZ" cap="none" dirty="0" smtClean="0">
                <a:latin typeface="Calibri" panose="020F0502020204030204" pitchFamily="34" charset="0"/>
                <a:cs typeface="Calibri" panose="020F0502020204030204" pitchFamily="34" charset="0"/>
              </a:rPr>
              <a:t>practice (way of working).  </a:t>
            </a:r>
            <a:r>
              <a:rPr lang="en-NZ" cap="none" dirty="0">
                <a:latin typeface="Calibri" panose="020F0502020204030204" pitchFamily="34" charset="0"/>
                <a:cs typeface="Calibri" panose="020F0502020204030204" pitchFamily="34" charset="0"/>
              </a:rPr>
              <a:t>As a</a:t>
            </a:r>
            <a:r>
              <a:rPr lang="en-NZ" cap="none" dirty="0" smtClean="0">
                <a:latin typeface="Calibri" panose="020F0502020204030204" pitchFamily="34" charset="0"/>
                <a:cs typeface="Calibri" panose="020F0502020204030204" pitchFamily="34" charset="0"/>
              </a:rPr>
              <a:t> </a:t>
            </a:r>
            <a:r>
              <a:rPr lang="en-NZ" cap="none" dirty="0">
                <a:latin typeface="Calibri" panose="020F0502020204030204" pitchFamily="34" charset="0"/>
                <a:cs typeface="Calibri" panose="020F0502020204030204" pitchFamily="34" charset="0"/>
              </a:rPr>
              <a:t>co-marker of this work, when it was submitted my </a:t>
            </a:r>
            <a:r>
              <a:rPr lang="en-NZ" cap="none" dirty="0" smtClean="0">
                <a:latin typeface="Calibri" panose="020F0502020204030204" pitchFamily="34" charset="0"/>
                <a:cs typeface="Calibri" panose="020F0502020204030204" pitchFamily="34" charset="0"/>
              </a:rPr>
              <a:t>Colleague </a:t>
            </a:r>
            <a:r>
              <a:rPr lang="en-NZ" cap="none" dirty="0">
                <a:latin typeface="Calibri" panose="020F0502020204030204" pitchFamily="34" charset="0"/>
                <a:cs typeface="Calibri" panose="020F0502020204030204" pitchFamily="34" charset="0"/>
              </a:rPr>
              <a:t>and I looked at it and both agreed that Fiona needed assistance in her written language and ability to step back and reflect on what she had learnt from these two very different </a:t>
            </a:r>
            <a:r>
              <a:rPr lang="en-NZ" cap="none" dirty="0" smtClean="0">
                <a:latin typeface="Calibri" panose="020F0502020204030204" pitchFamily="34" charset="0"/>
                <a:cs typeface="Calibri" panose="020F0502020204030204" pitchFamily="34" charset="0"/>
              </a:rPr>
              <a:t>settings (critical analysis).  </a:t>
            </a:r>
            <a:r>
              <a:rPr lang="en-NZ" cap="none" dirty="0">
                <a:latin typeface="Calibri" panose="020F0502020204030204" pitchFamily="34" charset="0"/>
                <a:cs typeface="Calibri" panose="020F0502020204030204" pitchFamily="34" charset="0"/>
              </a:rPr>
              <a:t>As submitted it </a:t>
            </a:r>
            <a:r>
              <a:rPr lang="en-NZ" b="1" cap="none" dirty="0">
                <a:latin typeface="Calibri" panose="020F0502020204030204" pitchFamily="34" charset="0"/>
                <a:cs typeface="Calibri" panose="020F0502020204030204" pitchFamily="34" charset="0"/>
              </a:rPr>
              <a:t>would not have passed </a:t>
            </a:r>
            <a:r>
              <a:rPr lang="en-NZ" cap="none" dirty="0">
                <a:latin typeface="Calibri" panose="020F0502020204030204" pitchFamily="34" charset="0"/>
                <a:cs typeface="Calibri" panose="020F0502020204030204" pitchFamily="34" charset="0"/>
              </a:rPr>
              <a:t>the assessment so we met with Fiona, went through what she had written compared to what was required and Anna as Pasifika Adviser at OP arranged to meet with her to help her rewrite this piece of work.</a:t>
            </a:r>
          </a:p>
          <a:p>
            <a:r>
              <a:rPr lang="en-NZ" cap="none" dirty="0">
                <a:latin typeface="Calibri" panose="020F0502020204030204" pitchFamily="34" charset="0"/>
                <a:cs typeface="Calibri" panose="020F0502020204030204" pitchFamily="34" charset="0"/>
              </a:rPr>
              <a:t> Anna invested many hours and worked closely with Fiona on what </a:t>
            </a:r>
            <a:r>
              <a:rPr lang="en-NZ" cap="none" dirty="0" smtClean="0">
                <a:latin typeface="Calibri" panose="020F0502020204030204" pitchFamily="34" charset="0"/>
                <a:cs typeface="Calibri" panose="020F0502020204030204" pitchFamily="34" charset="0"/>
              </a:rPr>
              <a:t>critical reflection </a:t>
            </a:r>
            <a:r>
              <a:rPr lang="en-NZ" cap="none" dirty="0">
                <a:latin typeface="Calibri" panose="020F0502020204030204" pitchFamily="34" charset="0"/>
                <a:cs typeface="Calibri" panose="020F0502020204030204" pitchFamily="34" charset="0"/>
              </a:rPr>
              <a:t>was and how to step back and look at the two very different settings in </a:t>
            </a:r>
            <a:r>
              <a:rPr lang="en-NZ" cap="none" dirty="0" smtClean="0">
                <a:latin typeface="Calibri" panose="020F0502020204030204" pitchFamily="34" charset="0"/>
                <a:cs typeface="Calibri" panose="020F0502020204030204" pitchFamily="34" charset="0"/>
              </a:rPr>
              <a:t>this way</a:t>
            </a:r>
            <a:r>
              <a:rPr lang="en-NZ" cap="none" dirty="0">
                <a:latin typeface="Calibri" panose="020F0502020204030204" pitchFamily="34" charset="0"/>
                <a:cs typeface="Calibri" panose="020F0502020204030204" pitchFamily="34" charset="0"/>
              </a:rPr>
              <a:t>.  This was a real challenge for Fiona as whilst she could provide a narrative account to articulate the principles and practices used and her role in these services </a:t>
            </a:r>
            <a:r>
              <a:rPr lang="en-NZ" cap="none" dirty="0" smtClean="0">
                <a:latin typeface="Calibri" panose="020F0502020204030204" pitchFamily="34" charset="0"/>
                <a:cs typeface="Calibri" panose="020F0502020204030204" pitchFamily="34" charset="0"/>
              </a:rPr>
              <a:t>to critique the services was </a:t>
            </a:r>
            <a:r>
              <a:rPr lang="en-NZ" cap="none" dirty="0">
                <a:latin typeface="Calibri" panose="020F0502020204030204" pitchFamily="34" charset="0"/>
                <a:cs typeface="Calibri" panose="020F0502020204030204" pitchFamily="34" charset="0"/>
              </a:rPr>
              <a:t>a stretch.  At times she had little time due to family commitments, she was often tired and stressed and had to really push through in order to do this.  Anna was </a:t>
            </a:r>
            <a:r>
              <a:rPr lang="en-NZ" cap="none" dirty="0" smtClean="0">
                <a:latin typeface="Calibri" panose="020F0502020204030204" pitchFamily="34" charset="0"/>
                <a:cs typeface="Calibri" panose="020F0502020204030204" pitchFamily="34" charset="0"/>
              </a:rPr>
              <a:t>very supportive and </a:t>
            </a:r>
            <a:r>
              <a:rPr lang="en-NZ" cap="none" dirty="0">
                <a:latin typeface="Calibri" panose="020F0502020204030204" pitchFamily="34" charset="0"/>
                <a:cs typeface="Calibri" panose="020F0502020204030204" pitchFamily="34" charset="0"/>
              </a:rPr>
              <a:t>encouraged her to keep going/bounce back from these challenges.</a:t>
            </a:r>
          </a:p>
          <a:p>
            <a:endParaRPr lang="en-NZ" cap="none" dirty="0">
              <a:latin typeface="Calibri" panose="020F0502020204030204" pitchFamily="34" charset="0"/>
              <a:cs typeface="Calibri" panose="020F0502020204030204" pitchFamily="34" charset="0"/>
            </a:endParaRPr>
          </a:p>
          <a:p>
            <a:endParaRPr lang="en-NZ" cap="none" dirty="0">
              <a:latin typeface="Calibri" panose="020F0502020204030204" pitchFamily="34" charset="0"/>
              <a:cs typeface="Calibri" panose="020F0502020204030204" pitchFamily="34" charset="0"/>
            </a:endParaRPr>
          </a:p>
          <a:p>
            <a:endParaRPr lang="en-NZ" dirty="0"/>
          </a:p>
        </p:txBody>
      </p:sp>
    </p:spTree>
    <p:extLst>
      <p:ext uri="{BB962C8B-B14F-4D97-AF65-F5344CB8AC3E}">
        <p14:creationId xmlns:p14="http://schemas.microsoft.com/office/powerpoint/2010/main" val="187547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5100-60E0-4F85-9263-B665B34CC3AC}"/>
              </a:ext>
            </a:extLst>
          </p:cNvPr>
          <p:cNvSpPr>
            <a:spLocks noGrp="1"/>
          </p:cNvSpPr>
          <p:nvPr>
            <p:ph type="title"/>
          </p:nvPr>
        </p:nvSpPr>
        <p:spPr/>
        <p:txBody>
          <a:bodyPr/>
          <a:lstStyle/>
          <a:p>
            <a:r>
              <a:rPr lang="en-NZ" dirty="0"/>
              <a:t>Progress….</a:t>
            </a:r>
          </a:p>
        </p:txBody>
      </p:sp>
      <p:sp>
        <p:nvSpPr>
          <p:cNvPr id="3" name="Content Placeholder 2">
            <a:extLst>
              <a:ext uri="{FF2B5EF4-FFF2-40B4-BE49-F238E27FC236}">
                <a16:creationId xmlns:a16="http://schemas.microsoft.com/office/drawing/2014/main" id="{E9B66129-E510-4D7E-B07D-ECA34FD75071}"/>
              </a:ext>
            </a:extLst>
          </p:cNvPr>
          <p:cNvSpPr>
            <a:spLocks noGrp="1"/>
          </p:cNvSpPr>
          <p:nvPr>
            <p:ph sz="quarter" idx="13"/>
          </p:nvPr>
        </p:nvSpPr>
        <p:spPr>
          <a:xfrm>
            <a:off x="913774" y="2088107"/>
            <a:ext cx="10363826" cy="4148919"/>
          </a:xfrm>
        </p:spPr>
        <p:txBody>
          <a:bodyPr>
            <a:noAutofit/>
          </a:bodyPr>
          <a:lstStyle/>
          <a:p>
            <a:r>
              <a:rPr lang="en-NZ" sz="1800" cap="none" dirty="0">
                <a:latin typeface="Calibri" panose="020F0502020204030204" pitchFamily="34" charset="0"/>
                <a:cs typeface="Calibri" panose="020F0502020204030204" pitchFamily="34" charset="0"/>
              </a:rPr>
              <a:t>We then had another meeting with Fiona and Anna to see where things were at.  In this meeting we talked about the difference between the placements and I was so encouraged to hear Fiona with Anna’s help articulate the two models and their differences competently.  She described one as a traditional model like being </a:t>
            </a:r>
            <a:r>
              <a:rPr lang="en-NZ" sz="1800" cap="none" dirty="0" smtClean="0">
                <a:latin typeface="Calibri" panose="020F0502020204030204" pitchFamily="34" charset="0"/>
                <a:cs typeface="Calibri" panose="020F0502020204030204" pitchFamily="34" charset="0"/>
              </a:rPr>
              <a:t>a Samoan in Samoa – </a:t>
            </a:r>
            <a:r>
              <a:rPr lang="en-NZ" sz="1800" cap="none" dirty="0">
                <a:latin typeface="Calibri" panose="020F0502020204030204" pitchFamily="34" charset="0"/>
                <a:cs typeface="Calibri" panose="020F0502020204030204" pitchFamily="34" charset="0"/>
              </a:rPr>
              <a:t>it reminded her of how she had been brought up.  She was told what to do and did it.</a:t>
            </a:r>
          </a:p>
          <a:p>
            <a:r>
              <a:rPr lang="en-NZ" sz="1800" cap="none" dirty="0">
                <a:latin typeface="Calibri" panose="020F0502020204030204" pitchFamily="34" charset="0"/>
                <a:cs typeface="Calibri" panose="020F0502020204030204" pitchFamily="34" charset="0"/>
              </a:rPr>
              <a:t>In the second setting she initially had difficulty </a:t>
            </a:r>
            <a:r>
              <a:rPr lang="en-NZ" sz="1800" cap="none" dirty="0" smtClean="0">
                <a:latin typeface="Calibri" panose="020F0502020204030204" pitchFamily="34" charset="0"/>
                <a:cs typeface="Calibri" panose="020F0502020204030204" pitchFamily="34" charset="0"/>
              </a:rPr>
              <a:t>understanding </a:t>
            </a:r>
            <a:r>
              <a:rPr lang="en-NZ" sz="1800" cap="none" dirty="0">
                <a:latin typeface="Calibri" panose="020F0502020204030204" pitchFamily="34" charset="0"/>
                <a:cs typeface="Calibri" panose="020F0502020204030204" pitchFamily="34" charset="0"/>
              </a:rPr>
              <a:t>what was occurring as she was asked for her view and expected to be proactive and give her opinion as any other team member.  She ran her own activities with the school students with a colleague watching her for support and she was treated as a member of staff team.  She described this as being a </a:t>
            </a:r>
            <a:r>
              <a:rPr lang="en-NZ" sz="1800" cap="none" dirty="0" smtClean="0">
                <a:latin typeface="Calibri" panose="020F0502020204030204" pitchFamily="34" charset="0"/>
                <a:cs typeface="Calibri" panose="020F0502020204030204" pitchFamily="34" charset="0"/>
              </a:rPr>
              <a:t>Samoan </a:t>
            </a:r>
            <a:r>
              <a:rPr lang="en-NZ" sz="1800" cap="none" dirty="0">
                <a:latin typeface="Calibri" panose="020F0502020204030204" pitchFamily="34" charset="0"/>
                <a:cs typeface="Calibri" panose="020F0502020204030204" pitchFamily="34" charset="0"/>
              </a:rPr>
              <a:t>in a Kiwi setting.  Her reflections and writing about this were a pleasure to read.  She described having her eyes opened  through the contrast of the two settings and with Anna’s support learnt how to be a reflective practitioner.  She also received a considerable amount of time and support from her Fieldwork supervisor.     </a:t>
            </a:r>
            <a:endParaRPr lang="en-NZ" sz="1800" dirty="0"/>
          </a:p>
        </p:txBody>
      </p:sp>
    </p:spTree>
    <p:extLst>
      <p:ext uri="{BB962C8B-B14F-4D97-AF65-F5344CB8AC3E}">
        <p14:creationId xmlns:p14="http://schemas.microsoft.com/office/powerpoint/2010/main" val="1450279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Anna</a:t>
            </a:r>
            <a:endParaRPr lang="en-NZ" dirty="0"/>
          </a:p>
        </p:txBody>
      </p:sp>
      <p:sp>
        <p:nvSpPr>
          <p:cNvPr id="3" name="Content Placeholder 2"/>
          <p:cNvSpPr>
            <a:spLocks noGrp="1"/>
          </p:cNvSpPr>
          <p:nvPr>
            <p:ph sz="quarter" idx="13"/>
          </p:nvPr>
        </p:nvSpPr>
        <p:spPr/>
        <p:txBody>
          <a:bodyPr>
            <a:normAutofit lnSpcReduction="10000"/>
          </a:bodyPr>
          <a:lstStyle/>
          <a:p>
            <a:r>
              <a:rPr lang="en-NZ" dirty="0" smtClean="0">
                <a:latin typeface="Calibri" panose="020F0502020204030204" pitchFamily="34" charset="0"/>
              </a:rPr>
              <a:t>TRADITIONAL HIERARCHIAL structure – ingrained deeply in our ‘dna’ whether we like It or not.</a:t>
            </a:r>
          </a:p>
          <a:p>
            <a:endParaRPr lang="en-NZ" dirty="0" smtClean="0">
              <a:latin typeface="Calibri" panose="020F0502020204030204" pitchFamily="34" charset="0"/>
            </a:endParaRPr>
          </a:p>
          <a:p>
            <a:r>
              <a:rPr lang="en-NZ" dirty="0" smtClean="0">
                <a:latin typeface="Calibri" panose="020F0502020204030204" pitchFamily="34" charset="0"/>
              </a:rPr>
              <a:t>Reflection as a </a:t>
            </a:r>
            <a:r>
              <a:rPr lang="en-NZ" dirty="0">
                <a:latin typeface="Calibri" panose="020F0502020204030204" pitchFamily="34" charset="0"/>
              </a:rPr>
              <a:t>reflective </a:t>
            </a:r>
            <a:r>
              <a:rPr lang="en-NZ" dirty="0" smtClean="0">
                <a:latin typeface="Calibri" panose="020F0502020204030204" pitchFamily="34" charset="0"/>
              </a:rPr>
              <a:t>practitioner vs self doubt – I have something of value to offer</a:t>
            </a:r>
          </a:p>
          <a:p>
            <a:endParaRPr lang="en-NZ" dirty="0">
              <a:latin typeface="Calibri" panose="020F0502020204030204" pitchFamily="34" charset="0"/>
            </a:endParaRPr>
          </a:p>
          <a:p>
            <a:r>
              <a:rPr lang="en-NZ" dirty="0">
                <a:latin typeface="Calibri" panose="020F0502020204030204" pitchFamily="34" charset="0"/>
              </a:rPr>
              <a:t>The </a:t>
            </a:r>
            <a:r>
              <a:rPr lang="en-NZ" dirty="0" smtClean="0">
                <a:latin typeface="Calibri" panose="020F0502020204030204" pitchFamily="34" charset="0"/>
              </a:rPr>
              <a:t>Continuum from traditional culture to post </a:t>
            </a:r>
            <a:r>
              <a:rPr lang="en-NZ" dirty="0" err="1" smtClean="0">
                <a:latin typeface="Calibri" panose="020F0502020204030204" pitchFamily="34" charset="0"/>
              </a:rPr>
              <a:t>ModeRn</a:t>
            </a:r>
            <a:r>
              <a:rPr lang="en-NZ" dirty="0" smtClean="0">
                <a:latin typeface="Calibri" panose="020F0502020204030204" pitchFamily="34" charset="0"/>
              </a:rPr>
              <a:t> culture – how to map all aspect of self </a:t>
            </a:r>
          </a:p>
          <a:p>
            <a:endParaRPr lang="en-NZ" dirty="0" smtClean="0">
              <a:latin typeface="Calibri" panose="020F0502020204030204" pitchFamily="34" charset="0"/>
            </a:endParaRPr>
          </a:p>
        </p:txBody>
      </p:sp>
    </p:spTree>
    <p:extLst>
      <p:ext uri="{BB962C8B-B14F-4D97-AF65-F5344CB8AC3E}">
        <p14:creationId xmlns:p14="http://schemas.microsoft.com/office/powerpoint/2010/main" val="575174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9121-D86E-4C45-BD72-8B0C44F88D74}"/>
              </a:ext>
            </a:extLst>
          </p:cNvPr>
          <p:cNvSpPr>
            <a:spLocks noGrp="1"/>
          </p:cNvSpPr>
          <p:nvPr>
            <p:ph type="title"/>
          </p:nvPr>
        </p:nvSpPr>
        <p:spPr/>
        <p:txBody>
          <a:bodyPr/>
          <a:lstStyle/>
          <a:p>
            <a:r>
              <a:rPr lang="en-NZ" dirty="0"/>
              <a:t>Coming back to resilience for Fiona…</a:t>
            </a:r>
          </a:p>
        </p:txBody>
      </p:sp>
      <p:sp>
        <p:nvSpPr>
          <p:cNvPr id="3" name="Content Placeholder 2">
            <a:extLst>
              <a:ext uri="{FF2B5EF4-FFF2-40B4-BE49-F238E27FC236}">
                <a16:creationId xmlns:a16="http://schemas.microsoft.com/office/drawing/2014/main" id="{673E7DBA-41E0-40DB-9933-145390BC7346}"/>
              </a:ext>
            </a:extLst>
          </p:cNvPr>
          <p:cNvSpPr>
            <a:spLocks noGrp="1"/>
          </p:cNvSpPr>
          <p:nvPr>
            <p:ph sz="quarter" idx="13"/>
          </p:nvPr>
        </p:nvSpPr>
        <p:spPr>
          <a:xfrm>
            <a:off x="913774" y="1910688"/>
            <a:ext cx="10363826" cy="4612942"/>
          </a:xfrm>
        </p:spPr>
        <p:txBody>
          <a:bodyPr>
            <a:noAutofit/>
          </a:bodyPr>
          <a:lstStyle/>
          <a:p>
            <a:pPr marL="0" indent="0">
              <a:buNone/>
            </a:pPr>
            <a:r>
              <a:rPr lang="en-NZ" sz="1800" cap="none" dirty="0">
                <a:latin typeface="Calibri" panose="020F0502020204030204" pitchFamily="34" charset="0"/>
                <a:cs typeface="Calibri" panose="020F0502020204030204" pitchFamily="34" charset="0"/>
              </a:rPr>
              <a:t>Fiona has a </a:t>
            </a:r>
            <a:r>
              <a:rPr lang="en-NZ" sz="1800" b="1" cap="none" dirty="0">
                <a:latin typeface="Calibri" panose="020F0502020204030204" pitchFamily="34" charset="0"/>
                <a:cs typeface="Calibri" panose="020F0502020204030204" pitchFamily="34" charset="0"/>
              </a:rPr>
              <a:t>strong set of values </a:t>
            </a:r>
            <a:r>
              <a:rPr lang="en-NZ" sz="1800" cap="none" dirty="0">
                <a:latin typeface="Calibri" panose="020F0502020204030204" pitchFamily="34" charset="0"/>
                <a:cs typeface="Calibri" panose="020F0502020204030204" pitchFamily="34" charset="0"/>
              </a:rPr>
              <a:t>about helping others and is very committed to finishing the degree.  Despite having to defer her two final papers last year due to family pressure, she has returned more committed than ever to finish her degree.  Through this she has demonstrated an</a:t>
            </a:r>
            <a:r>
              <a:rPr lang="en-NZ" sz="1800" b="1" cap="none" dirty="0">
                <a:latin typeface="Calibri" panose="020F0502020204030204" pitchFamily="34" charset="0"/>
                <a:cs typeface="Calibri" panose="020F0502020204030204" pitchFamily="34" charset="0"/>
              </a:rPr>
              <a:t> ability to bounce back</a:t>
            </a:r>
            <a:r>
              <a:rPr lang="en-NZ" sz="1800" cap="none" dirty="0">
                <a:latin typeface="Calibri" panose="020F0502020204030204" pitchFamily="34" charset="0"/>
                <a:cs typeface="Calibri" panose="020F0502020204030204" pitchFamily="34" charset="0"/>
              </a:rPr>
              <a:t> which is a key component of resilience.  </a:t>
            </a:r>
          </a:p>
          <a:p>
            <a:pPr marL="0" indent="0">
              <a:buNone/>
            </a:pPr>
            <a:r>
              <a:rPr lang="en-NZ" sz="1800" cap="none" dirty="0">
                <a:latin typeface="Calibri" panose="020F0502020204030204" pitchFamily="34" charset="0"/>
                <a:cs typeface="Calibri" panose="020F0502020204030204" pitchFamily="34" charset="0"/>
              </a:rPr>
              <a:t>The delay in being able to finish her degree last year caused by an </a:t>
            </a:r>
            <a:r>
              <a:rPr lang="en-NZ" sz="1800" b="1" cap="none" dirty="0">
                <a:latin typeface="Calibri" panose="020F0502020204030204" pitchFamily="34" charset="0"/>
                <a:cs typeface="Calibri" panose="020F0502020204030204" pitchFamily="34" charset="0"/>
              </a:rPr>
              <a:t>unexpected set of circumstances or transition </a:t>
            </a:r>
            <a:r>
              <a:rPr lang="en-NZ" sz="1800" cap="none" dirty="0">
                <a:latin typeface="Calibri" panose="020F0502020204030204" pitchFamily="34" charset="0"/>
                <a:cs typeface="Calibri" panose="020F0502020204030204" pitchFamily="34" charset="0"/>
              </a:rPr>
              <a:t>meant Fiona had to draw deeply on her </a:t>
            </a:r>
            <a:r>
              <a:rPr lang="en-NZ" sz="1800" b="1" cap="none" dirty="0">
                <a:latin typeface="Calibri" panose="020F0502020204030204" pitchFamily="34" charset="0"/>
                <a:cs typeface="Calibri" panose="020F0502020204030204" pitchFamily="34" charset="0"/>
              </a:rPr>
              <a:t>values (self)</a:t>
            </a:r>
            <a:r>
              <a:rPr lang="en-NZ" sz="1800" cap="none" dirty="0">
                <a:latin typeface="Calibri" panose="020F0502020204030204" pitchFamily="34" charset="0"/>
                <a:cs typeface="Calibri" panose="020F0502020204030204" pitchFamily="34" charset="0"/>
              </a:rPr>
              <a:t> and commitment to continue.  She was able to cope and return through strong family </a:t>
            </a:r>
            <a:r>
              <a:rPr lang="en-NZ" sz="1800" b="1" cap="none" dirty="0">
                <a:latin typeface="Calibri" panose="020F0502020204030204" pitchFamily="34" charset="0"/>
                <a:cs typeface="Calibri" panose="020F0502020204030204" pitchFamily="34" charset="0"/>
              </a:rPr>
              <a:t>support</a:t>
            </a:r>
            <a:r>
              <a:rPr lang="en-NZ" sz="1800" cap="none" dirty="0">
                <a:latin typeface="Calibri" panose="020F0502020204030204" pitchFamily="34" charset="0"/>
                <a:cs typeface="Calibri" panose="020F0502020204030204" pitchFamily="34" charset="0"/>
              </a:rPr>
              <a:t> in childcare,  reviewing how to manage a challenging </a:t>
            </a:r>
            <a:r>
              <a:rPr lang="en-NZ" sz="1800" b="1" cap="none" dirty="0">
                <a:latin typeface="Calibri" panose="020F0502020204030204" pitchFamily="34" charset="0"/>
                <a:cs typeface="Calibri" panose="020F0502020204030204" pitchFamily="34" charset="0"/>
              </a:rPr>
              <a:t>situation</a:t>
            </a:r>
            <a:r>
              <a:rPr lang="en-NZ" sz="1800" cap="none" dirty="0">
                <a:latin typeface="Calibri" panose="020F0502020204030204" pitchFamily="34" charset="0"/>
                <a:cs typeface="Calibri" panose="020F0502020204030204" pitchFamily="34" charset="0"/>
              </a:rPr>
              <a:t> and </a:t>
            </a:r>
            <a:r>
              <a:rPr lang="en-NZ" sz="1800" cap="none" dirty="0" smtClean="0">
                <a:latin typeface="Calibri" panose="020F0502020204030204" pitchFamily="34" charset="0"/>
                <a:cs typeface="Calibri" panose="020F0502020204030204" pitchFamily="34" charset="0"/>
              </a:rPr>
              <a:t>work </a:t>
            </a:r>
            <a:r>
              <a:rPr lang="en-NZ" sz="1800" cap="none" dirty="0">
                <a:latin typeface="Calibri" panose="020F0502020204030204" pitchFamily="34" charset="0"/>
                <a:cs typeface="Calibri" panose="020F0502020204030204" pitchFamily="34" charset="0"/>
              </a:rPr>
              <a:t>out </a:t>
            </a:r>
            <a:r>
              <a:rPr lang="en-NZ" sz="1800" b="1" cap="none" dirty="0">
                <a:latin typeface="Calibri" panose="020F0502020204030204" pitchFamily="34" charset="0"/>
                <a:cs typeface="Calibri" panose="020F0502020204030204" pitchFamily="34" charset="0"/>
              </a:rPr>
              <a:t>strategies</a:t>
            </a:r>
            <a:r>
              <a:rPr lang="en-NZ" sz="1800" cap="none" dirty="0">
                <a:latin typeface="Calibri" panose="020F0502020204030204" pitchFamily="34" charset="0"/>
                <a:cs typeface="Calibri" panose="020F0502020204030204" pitchFamily="34" charset="0"/>
              </a:rPr>
              <a:t> </a:t>
            </a:r>
            <a:r>
              <a:rPr lang="en-NZ" sz="1800" cap="none" dirty="0" smtClean="0">
                <a:latin typeface="Calibri" panose="020F0502020204030204" pitchFamily="34" charset="0"/>
                <a:cs typeface="Calibri" panose="020F0502020204030204" pitchFamily="34" charset="0"/>
              </a:rPr>
              <a:t>which assisted her to </a:t>
            </a:r>
            <a:r>
              <a:rPr lang="en-NZ" sz="1800" cap="none" dirty="0">
                <a:latin typeface="Calibri" panose="020F0502020204030204" pitchFamily="34" charset="0"/>
                <a:cs typeface="Calibri" panose="020F0502020204030204" pitchFamily="34" charset="0"/>
              </a:rPr>
              <a:t>cope (Schlossberg, 1998).  </a:t>
            </a:r>
          </a:p>
          <a:p>
            <a:pPr marL="0" indent="0">
              <a:buNone/>
            </a:pPr>
            <a:r>
              <a:rPr lang="en-NZ" sz="1800" cap="none" dirty="0">
                <a:latin typeface="Calibri" panose="020F0502020204030204" pitchFamily="34" charset="0"/>
                <a:cs typeface="Calibri" panose="020F0502020204030204" pitchFamily="34" charset="0"/>
              </a:rPr>
              <a:t>In this way Fiona learnt to </a:t>
            </a:r>
            <a:r>
              <a:rPr lang="en-NZ" sz="1800" b="1" cap="none" dirty="0">
                <a:latin typeface="Calibri" panose="020F0502020204030204" pitchFamily="34" charset="0"/>
                <a:cs typeface="Calibri" panose="020F0502020204030204" pitchFamily="34" charset="0"/>
              </a:rPr>
              <a:t>push though </a:t>
            </a:r>
            <a:r>
              <a:rPr lang="en-NZ" sz="1800" cap="none" dirty="0">
                <a:latin typeface="Calibri" panose="020F0502020204030204" pitchFamily="34" charset="0"/>
                <a:cs typeface="Calibri" panose="020F0502020204030204" pitchFamily="34" charset="0"/>
              </a:rPr>
              <a:t>in times of stress and </a:t>
            </a:r>
            <a:r>
              <a:rPr lang="en-NZ" sz="1800" b="1" cap="none" dirty="0">
                <a:latin typeface="Calibri" panose="020F0502020204030204" pitchFamily="34" charset="0"/>
                <a:cs typeface="Calibri" panose="020F0502020204030204" pitchFamily="34" charset="0"/>
              </a:rPr>
              <a:t>build resilience </a:t>
            </a:r>
            <a:r>
              <a:rPr lang="en-NZ" sz="1800" cap="none" dirty="0">
                <a:latin typeface="Calibri" panose="020F0502020204030204" pitchFamily="34" charset="0"/>
                <a:cs typeface="Calibri" panose="020F0502020204030204" pitchFamily="34" charset="0"/>
              </a:rPr>
              <a:t>in the </a:t>
            </a:r>
            <a:r>
              <a:rPr lang="en-NZ" sz="1800" cap="none" dirty="0" smtClean="0">
                <a:latin typeface="Calibri" panose="020F0502020204030204" pitchFamily="34" charset="0"/>
                <a:cs typeface="Calibri" panose="020F0502020204030204" pitchFamily="34" charset="0"/>
              </a:rPr>
              <a:t>moments in between</a:t>
            </a:r>
            <a:r>
              <a:rPr lang="en-NZ" sz="1800" cap="none" dirty="0">
                <a:latin typeface="Calibri" panose="020F0502020204030204" pitchFamily="34" charset="0"/>
                <a:cs typeface="Calibri" panose="020F0502020204030204" pitchFamily="34" charset="0"/>
              </a:rPr>
              <a:t>.  We </a:t>
            </a:r>
            <a:r>
              <a:rPr lang="en-NZ" sz="1800" cap="none" dirty="0" smtClean="0">
                <a:latin typeface="Calibri" panose="020F0502020204030204" pitchFamily="34" charset="0"/>
                <a:cs typeface="Calibri" panose="020F0502020204030204" pitchFamily="34" charset="0"/>
              </a:rPr>
              <a:t>talked </a:t>
            </a:r>
            <a:r>
              <a:rPr lang="en-NZ" sz="1800" cap="none" dirty="0">
                <a:latin typeface="Calibri" panose="020F0502020204030204" pitchFamily="34" charset="0"/>
                <a:cs typeface="Calibri" panose="020F0502020204030204" pitchFamily="34" charset="0"/>
              </a:rPr>
              <a:t>with her about the importance of </a:t>
            </a:r>
            <a:r>
              <a:rPr lang="en-NZ" sz="1800" b="1" cap="none" dirty="0">
                <a:latin typeface="Calibri" panose="020F0502020204030204" pitchFamily="34" charset="0"/>
                <a:cs typeface="Calibri" panose="020F0502020204030204" pitchFamily="34" charset="0"/>
              </a:rPr>
              <a:t>Self care </a:t>
            </a:r>
            <a:r>
              <a:rPr lang="en-NZ" sz="1800" cap="none" dirty="0">
                <a:latin typeface="Calibri" panose="020F0502020204030204" pitchFamily="34" charset="0"/>
                <a:cs typeface="Calibri" panose="020F0502020204030204" pitchFamily="34" charset="0"/>
              </a:rPr>
              <a:t>with her family and study commitments.  Finally and this is a key factor for those of us supporting students in this area </a:t>
            </a:r>
            <a:r>
              <a:rPr lang="en-NZ" sz="1800" b="1" cap="none" dirty="0">
                <a:latin typeface="Calibri" panose="020F0502020204030204" pitchFamily="34" charset="0"/>
                <a:cs typeface="Calibri" panose="020F0502020204030204" pitchFamily="34" charset="0"/>
              </a:rPr>
              <a:t>through collaboration and </a:t>
            </a:r>
            <a:r>
              <a:rPr lang="en-NZ" sz="1800" b="1" cap="none" dirty="0" smtClean="0">
                <a:latin typeface="Calibri" panose="020F0502020204030204" pitchFamily="34" charset="0"/>
                <a:cs typeface="Calibri" panose="020F0502020204030204" pitchFamily="34" charset="0"/>
              </a:rPr>
              <a:t>partnership </a:t>
            </a:r>
            <a:r>
              <a:rPr lang="en-NZ" sz="1800" b="1" cap="none" dirty="0">
                <a:latin typeface="Calibri" panose="020F0502020204030204" pitchFamily="34" charset="0"/>
                <a:cs typeface="Calibri" panose="020F0502020204030204" pitchFamily="34" charset="0"/>
              </a:rPr>
              <a:t>with our </a:t>
            </a:r>
            <a:r>
              <a:rPr lang="en-NZ" sz="1800" b="1" cap="none" dirty="0" smtClean="0">
                <a:latin typeface="Calibri" panose="020F0502020204030204" pitchFamily="34" charset="0"/>
                <a:cs typeface="Calibri" panose="020F0502020204030204" pitchFamily="34" charset="0"/>
              </a:rPr>
              <a:t>colleagues </a:t>
            </a:r>
            <a:r>
              <a:rPr lang="en-NZ" sz="1800" cap="none" dirty="0">
                <a:latin typeface="Calibri" panose="020F0502020204030204" pitchFamily="34" charset="0"/>
                <a:cs typeface="Calibri" panose="020F0502020204030204" pitchFamily="34" charset="0"/>
              </a:rPr>
              <a:t>we have managed to support this student to complete her requirements to date.  </a:t>
            </a:r>
            <a:r>
              <a:rPr lang="en-NZ" sz="1800" cap="none" dirty="0" smtClean="0">
                <a:latin typeface="Calibri" panose="020F0502020204030204" pitchFamily="34" charset="0"/>
                <a:cs typeface="Calibri" panose="020F0502020204030204" pitchFamily="34" charset="0"/>
              </a:rPr>
              <a:t>We believe she will graduate in December this year which is exciting. </a:t>
            </a:r>
            <a:endParaRPr lang="en-NZ" sz="1800" dirty="0"/>
          </a:p>
        </p:txBody>
      </p:sp>
    </p:spTree>
    <p:extLst>
      <p:ext uri="{BB962C8B-B14F-4D97-AF65-F5344CB8AC3E}">
        <p14:creationId xmlns:p14="http://schemas.microsoft.com/office/powerpoint/2010/main" val="1847276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cap="none" dirty="0" smtClean="0"/>
              <a:t>References</a:t>
            </a:r>
            <a:r>
              <a:rPr lang="en-NZ" cap="none" dirty="0"/>
              <a:t>:</a:t>
            </a:r>
          </a:p>
        </p:txBody>
      </p:sp>
      <p:sp>
        <p:nvSpPr>
          <p:cNvPr id="3" name="Content Placeholder 2"/>
          <p:cNvSpPr>
            <a:spLocks noGrp="1"/>
          </p:cNvSpPr>
          <p:nvPr>
            <p:ph sz="quarter" idx="13"/>
          </p:nvPr>
        </p:nvSpPr>
        <p:spPr>
          <a:xfrm>
            <a:off x="913774" y="1881052"/>
            <a:ext cx="10363826" cy="4336868"/>
          </a:xfrm>
        </p:spPr>
        <p:txBody>
          <a:bodyPr>
            <a:normAutofit fontScale="92500" lnSpcReduction="20000"/>
          </a:bodyPr>
          <a:lstStyle/>
          <a:p>
            <a:pPr marL="0" indent="0">
              <a:buNone/>
              <a:defRPr/>
            </a:pPr>
            <a:r>
              <a:rPr lang="en-US" altLang="en-US" cap="none" dirty="0">
                <a:ea typeface="ＭＳ Ｐゴシック" panose="020B0600070205080204" pitchFamily="34" charset="-128"/>
              </a:rPr>
              <a:t>Berg , B &amp; Lune, H. (2012). </a:t>
            </a:r>
            <a:r>
              <a:rPr lang="en-US" altLang="en-US" i="1" cap="none" dirty="0">
                <a:ea typeface="ＭＳ Ｐゴシック" panose="020B0600070205080204" pitchFamily="34" charset="-128"/>
              </a:rPr>
              <a:t>Qualitative Research Methods for the Social Sciences.</a:t>
            </a:r>
            <a:r>
              <a:rPr lang="en-US" altLang="en-US" b="1" cap="none" dirty="0">
                <a:ea typeface="ＭＳ Ｐゴシック" panose="020B0600070205080204" pitchFamily="34" charset="-128"/>
              </a:rPr>
              <a:t> </a:t>
            </a:r>
            <a:r>
              <a:rPr lang="en-US" altLang="en-US" cap="none" dirty="0">
                <a:ea typeface="ＭＳ Ｐゴシック" panose="020B0600070205080204" pitchFamily="34" charset="-128"/>
              </a:rPr>
              <a:t>Pearson Boston.</a:t>
            </a:r>
          </a:p>
          <a:p>
            <a:pPr marL="0" indent="0">
              <a:buNone/>
              <a:defRPr/>
            </a:pPr>
            <a:r>
              <a:rPr lang="en-NZ" cap="none" dirty="0"/>
              <a:t>Durie, M. H. (1994).</a:t>
            </a:r>
            <a:r>
              <a:rPr lang="en-NZ" i="1" cap="none" dirty="0"/>
              <a:t> </a:t>
            </a:r>
            <a:r>
              <a:rPr lang="en-NZ" i="1" cap="none" dirty="0" err="1"/>
              <a:t>Whaiora</a:t>
            </a:r>
            <a:r>
              <a:rPr lang="en-NZ" i="1" cap="none" dirty="0"/>
              <a:t>: Maori Health Development. </a:t>
            </a:r>
            <a:r>
              <a:rPr lang="en-NZ" cap="none" dirty="0"/>
              <a:t>Auckland: Oxford University Press. </a:t>
            </a:r>
          </a:p>
          <a:p>
            <a:pPr marL="0" indent="0">
              <a:buNone/>
              <a:defRPr/>
            </a:pPr>
            <a:r>
              <a:rPr lang="en-NZ" cap="none" dirty="0"/>
              <a:t>McKenzie, M. &amp; Fogarty-Perry, B. (2017). </a:t>
            </a:r>
            <a:r>
              <a:rPr lang="en-US" i="1" cap="none" dirty="0"/>
              <a:t>Co-constructing strategies for tertiary students with dyslexia: Research and </a:t>
            </a:r>
            <a:r>
              <a:rPr lang="en-US" i="1" cap="none"/>
              <a:t>practice </a:t>
            </a:r>
            <a:r>
              <a:rPr lang="en-US" i="1" cap="none" smtClean="0"/>
              <a:t>views</a:t>
            </a:r>
            <a:r>
              <a:rPr lang="en-US" i="1" cap="none" dirty="0"/>
              <a:t>.  </a:t>
            </a:r>
            <a:r>
              <a:rPr lang="en-US" cap="none" dirty="0"/>
              <a:t>Retrieved from https://www.otago.ac.nz/disability-matters/programme/otago668764.pdf.</a:t>
            </a:r>
            <a:endParaRPr lang="en-NZ" i="1" cap="none" dirty="0"/>
          </a:p>
          <a:p>
            <a:pPr marL="0" indent="0">
              <a:buNone/>
              <a:defRPr/>
            </a:pPr>
            <a:r>
              <a:rPr lang="en-US" altLang="en-US" cap="none" dirty="0">
                <a:ea typeface="ＭＳ Ｐゴシック" panose="020B0600070205080204" pitchFamily="34" charset="-128"/>
              </a:rPr>
              <a:t>Munhall, P.L (2006). </a:t>
            </a:r>
            <a:r>
              <a:rPr lang="en-US" altLang="en-US" i="1" cap="none" dirty="0">
                <a:ea typeface="ＭＳ Ｐゴシック" panose="020B0600070205080204" pitchFamily="34" charset="-128"/>
              </a:rPr>
              <a:t>Nursing Research A Qualitative Perspective. </a:t>
            </a:r>
            <a:r>
              <a:rPr lang="en-US" altLang="en-US" cap="none" dirty="0">
                <a:ea typeface="ＭＳ Ｐゴシック" panose="020B0600070205080204" pitchFamily="34" charset="-128"/>
              </a:rPr>
              <a:t>Jones &amp; Bartlett Learning </a:t>
            </a:r>
          </a:p>
          <a:p>
            <a:pPr marL="0" indent="0">
              <a:buNone/>
              <a:defRPr/>
            </a:pPr>
            <a:r>
              <a:rPr lang="en-NZ" cap="none" dirty="0" err="1"/>
              <a:t>Pitama</a:t>
            </a:r>
            <a:r>
              <a:rPr lang="en-NZ" cap="none" dirty="0"/>
              <a:t>, S., </a:t>
            </a:r>
            <a:r>
              <a:rPr lang="en-NZ" cap="none" dirty="0" err="1"/>
              <a:t>Huria</a:t>
            </a:r>
            <a:r>
              <a:rPr lang="en-NZ" cap="none" dirty="0"/>
              <a:t>, T. &amp; </a:t>
            </a:r>
            <a:r>
              <a:rPr lang="en-NZ" cap="none" dirty="0" err="1"/>
              <a:t>Lacey</a:t>
            </a:r>
            <a:r>
              <a:rPr lang="en-NZ" cap="none" dirty="0"/>
              <a:t>. C. (2014) </a:t>
            </a:r>
            <a:r>
              <a:rPr lang="en-NZ" i="1" cap="none" dirty="0"/>
              <a:t> </a:t>
            </a:r>
            <a:r>
              <a:rPr lang="en-NZ" cap="none" dirty="0"/>
              <a:t>Improving Māori Health through Clinical Assessment </a:t>
            </a:r>
            <a:r>
              <a:rPr lang="en-NZ" cap="none" dirty="0" err="1"/>
              <a:t>Waikare</a:t>
            </a:r>
            <a:r>
              <a:rPr lang="en-NZ" cap="none" dirty="0"/>
              <a:t> O Te Waka O </a:t>
            </a:r>
            <a:r>
              <a:rPr lang="en-NZ" cap="none" dirty="0" err="1"/>
              <a:t>Meihana</a:t>
            </a:r>
            <a:r>
              <a:rPr lang="en-NZ" i="1" cap="none" dirty="0"/>
              <a:t>. </a:t>
            </a:r>
            <a:r>
              <a:rPr lang="en-NZ" cap="none" dirty="0"/>
              <a:t> </a:t>
            </a:r>
            <a:r>
              <a:rPr lang="en-NZ" i="1" cap="none" dirty="0"/>
              <a:t>New Zealand Medical Journal, 127</a:t>
            </a:r>
            <a:r>
              <a:rPr lang="en-NZ" cap="none" dirty="0"/>
              <a:t>(1393), 107-120. </a:t>
            </a:r>
          </a:p>
          <a:p>
            <a:pPr marL="0" indent="0">
              <a:buNone/>
              <a:defRPr/>
            </a:pPr>
            <a:r>
              <a:rPr lang="en-US" altLang="en-US" cap="none" dirty="0" err="1">
                <a:ea typeface="ＭＳ Ｐゴシック" panose="020B0600070205080204" pitchFamily="34" charset="-128"/>
              </a:rPr>
              <a:t>Spradley</a:t>
            </a:r>
            <a:r>
              <a:rPr lang="en-US" altLang="en-US" cap="none" dirty="0">
                <a:ea typeface="ＭＳ Ｐゴシック" panose="020B0600070205080204" pitchFamily="34" charset="-128"/>
              </a:rPr>
              <a:t> , J. P &amp; McCurdy, D.W. (1980). </a:t>
            </a:r>
            <a:r>
              <a:rPr lang="en-US" altLang="en-US" i="1" cap="none" dirty="0">
                <a:ea typeface="ＭＳ Ｐゴシック" panose="020B0600070205080204" pitchFamily="34" charset="-128"/>
              </a:rPr>
              <a:t>Anthropology, The Cultural Perspective. </a:t>
            </a:r>
            <a:r>
              <a:rPr lang="en-US" altLang="en-US" cap="none" dirty="0">
                <a:ea typeface="ＭＳ Ｐゴシック" panose="020B0600070205080204" pitchFamily="34" charset="-128"/>
              </a:rPr>
              <a:t>John Wiley &amp; Sons</a:t>
            </a:r>
          </a:p>
          <a:p>
            <a:pPr marL="0" indent="0">
              <a:buNone/>
              <a:defRPr/>
            </a:pPr>
            <a:r>
              <a:rPr lang="en-NZ" cap="none" dirty="0"/>
              <a:t>Schlossberg, N. (1998). Schlossberg’s Transition Theory. Image Retrieved From </a:t>
            </a:r>
            <a:r>
              <a:rPr lang="en-NZ" u="sng" cap="none" dirty="0">
                <a:hlinkClick r:id="rId2"/>
              </a:rPr>
              <a:t>Https://Www.Google.Co.Nz/Imgres</a:t>
            </a:r>
            <a:r>
              <a:rPr lang="en-NZ" cap="none" dirty="0"/>
              <a:t> On 9 June, 2017.</a:t>
            </a:r>
          </a:p>
          <a:p>
            <a:pPr marL="0" indent="0">
              <a:buNone/>
            </a:pPr>
            <a:endParaRPr lang="en-NZ" cap="none" dirty="0"/>
          </a:p>
        </p:txBody>
      </p:sp>
    </p:spTree>
    <p:extLst>
      <p:ext uri="{BB962C8B-B14F-4D97-AF65-F5344CB8AC3E}">
        <p14:creationId xmlns:p14="http://schemas.microsoft.com/office/powerpoint/2010/main" val="2855551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cap="none" dirty="0"/>
              <a:t>Greetings from Dunedin</a:t>
            </a:r>
          </a:p>
        </p:txBody>
      </p:sp>
      <p:sp>
        <p:nvSpPr>
          <p:cNvPr id="3" name="Content Placeholder 2"/>
          <p:cNvSpPr>
            <a:spLocks noGrp="1"/>
          </p:cNvSpPr>
          <p:nvPr>
            <p:ph sz="quarter" idx="13"/>
          </p:nvPr>
        </p:nvSpPr>
        <p:spPr/>
        <p:txBody>
          <a:bodyPr/>
          <a:lstStyle/>
          <a:p>
            <a:pPr marL="0" indent="0">
              <a:buNone/>
            </a:pPr>
            <a:r>
              <a:rPr lang="en-NZ" cap="none" dirty="0"/>
              <a:t>Honourable Speakers, conference organisers and tertiary colleagues</a:t>
            </a:r>
          </a:p>
          <a:p>
            <a:pPr marL="0" indent="0">
              <a:buNone/>
            </a:pPr>
            <a:r>
              <a:rPr lang="en-NZ" cap="none" dirty="0"/>
              <a:t>It is wonderful to be here today and presenting with my colleague Anna </a:t>
            </a:r>
            <a:r>
              <a:rPr lang="en-NZ" cap="none" dirty="0" smtClean="0"/>
              <a:t>Seiuli </a:t>
            </a:r>
            <a:r>
              <a:rPr lang="en-NZ" cap="none" dirty="0"/>
              <a:t>who I have worked with closely on and off over the past four years.  My current role is </a:t>
            </a:r>
            <a:r>
              <a:rPr lang="en-NZ" cap="none" dirty="0" smtClean="0"/>
              <a:t>Programme </a:t>
            </a:r>
            <a:r>
              <a:rPr lang="en-NZ" cap="none" dirty="0"/>
              <a:t>Leader in the Bachelor of Social Services at Otago Polytechnic and in this role supporting students Anna and I have worked together closely at times.</a:t>
            </a:r>
          </a:p>
          <a:p>
            <a:pPr marL="0" indent="0">
              <a:buNone/>
            </a:pPr>
            <a:r>
              <a:rPr lang="en-NZ" cap="none" dirty="0"/>
              <a:t>The case study we will present today is around a student in this degree who we have worked in supporting over the last three years but more closely this year.</a:t>
            </a:r>
          </a:p>
          <a:p>
            <a:pPr marL="0" indent="0">
              <a:buNone/>
            </a:pPr>
            <a:r>
              <a:rPr lang="en-NZ" cap="none" dirty="0"/>
              <a:t>For the purposes of anonymity we will rename her Fiona. </a:t>
            </a:r>
          </a:p>
        </p:txBody>
      </p:sp>
    </p:spTree>
    <p:extLst>
      <p:ext uri="{BB962C8B-B14F-4D97-AF65-F5344CB8AC3E}">
        <p14:creationId xmlns:p14="http://schemas.microsoft.com/office/powerpoint/2010/main" val="3776356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22900"/>
          </a:xfrm>
        </p:spPr>
        <p:txBody>
          <a:bodyPr>
            <a:normAutofit/>
          </a:bodyPr>
          <a:lstStyle/>
          <a:p>
            <a:r>
              <a:rPr lang="en-NZ" sz="3200" cap="none" dirty="0">
                <a:latin typeface="Calibri" panose="020F0502020204030204" pitchFamily="34" charset="0"/>
                <a:cs typeface="Calibri" panose="020F0502020204030204" pitchFamily="34" charset="0"/>
              </a:rPr>
              <a:t>My Background</a:t>
            </a:r>
            <a:r>
              <a:rPr lang="en-NZ" sz="3200" dirty="0">
                <a:latin typeface="Calibri" panose="020F0502020204030204" pitchFamily="34" charset="0"/>
                <a:cs typeface="Calibri" panose="020F0502020204030204" pitchFamily="34" charset="0"/>
              </a:rPr>
              <a:t>:</a:t>
            </a:r>
          </a:p>
        </p:txBody>
      </p:sp>
      <p:sp>
        <p:nvSpPr>
          <p:cNvPr id="3" name="Content Placeholder 2"/>
          <p:cNvSpPr>
            <a:spLocks noGrp="1"/>
          </p:cNvSpPr>
          <p:nvPr>
            <p:ph sz="quarter" idx="13"/>
          </p:nvPr>
        </p:nvSpPr>
        <p:spPr>
          <a:xfrm>
            <a:off x="913774" y="1541418"/>
            <a:ext cx="10363826" cy="5016136"/>
          </a:xfrm>
        </p:spPr>
        <p:txBody>
          <a:bodyPr>
            <a:normAutofit/>
          </a:bodyPr>
          <a:lstStyle/>
          <a:p>
            <a:r>
              <a:rPr lang="en-NZ" cap="none" dirty="0"/>
              <a:t>Mother of three children (eldest of whom has Cerebral Palsy)                        </a:t>
            </a:r>
          </a:p>
          <a:p>
            <a:r>
              <a:rPr lang="en-NZ" cap="none" dirty="0"/>
              <a:t>Researcher </a:t>
            </a:r>
          </a:p>
          <a:p>
            <a:r>
              <a:rPr lang="en-NZ" cap="none" dirty="0"/>
              <a:t>Program leader in Bachelor of Social Services at </a:t>
            </a:r>
          </a:p>
          <a:p>
            <a:r>
              <a:rPr lang="en-NZ" cap="none" dirty="0"/>
              <a:t>Otago Polytechnic, </a:t>
            </a:r>
          </a:p>
          <a:p>
            <a:r>
              <a:rPr lang="en-NZ" cap="none" dirty="0"/>
              <a:t>Also lectured for five years at New Zealand’s two</a:t>
            </a:r>
          </a:p>
          <a:p>
            <a:r>
              <a:rPr lang="en-NZ" cap="none" dirty="0"/>
              <a:t>universities: Otago and Auckland in Inclusive Education. </a:t>
            </a:r>
          </a:p>
          <a:p>
            <a:r>
              <a:rPr lang="en-NZ" cap="none" dirty="0"/>
              <a:t>Currently a Senior Lecturer in Disability Studies (four years) and this year in Mental Health</a:t>
            </a:r>
          </a:p>
          <a:p>
            <a:r>
              <a:rPr lang="en-NZ" cap="none" dirty="0"/>
              <a:t>Otago Polytechnic Disability and Mental Health Adviser (2015-2016)</a:t>
            </a:r>
          </a:p>
          <a:p>
            <a:r>
              <a:rPr lang="en-NZ" cap="none" dirty="0"/>
              <a:t>Trained as a primary school teacher, taught for nine years.</a:t>
            </a:r>
          </a:p>
          <a:p>
            <a:r>
              <a:rPr lang="en-NZ" cap="none" dirty="0"/>
              <a:t>Principal in two New Zealand schools for eight years.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9980" y="1933304"/>
            <a:ext cx="3799838" cy="2137410"/>
          </a:xfrm>
          <a:prstGeom prst="rect">
            <a:avLst/>
          </a:prstGeom>
        </p:spPr>
      </p:pic>
      <p:pic>
        <p:nvPicPr>
          <p:cNvPr id="2051" name="Picture 1" descr="cid:image002.jpg@01D27AD8.A136BF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7717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1306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BE82-A696-4E88-A0B7-ACA9DFD86E55}"/>
              </a:ext>
            </a:extLst>
          </p:cNvPr>
          <p:cNvSpPr>
            <a:spLocks noGrp="1"/>
          </p:cNvSpPr>
          <p:nvPr>
            <p:ph type="title"/>
          </p:nvPr>
        </p:nvSpPr>
        <p:spPr>
          <a:xfrm>
            <a:off x="913775" y="609600"/>
            <a:ext cx="3935688" cy="1124607"/>
          </a:xfrm>
        </p:spPr>
        <p:txBody>
          <a:bodyPr/>
          <a:lstStyle/>
          <a:p>
            <a:r>
              <a:rPr lang="en-NZ" dirty="0"/>
              <a:t>ANNA’S BACKGROUND:</a:t>
            </a:r>
          </a:p>
        </p:txBody>
      </p:sp>
      <p:pic>
        <p:nvPicPr>
          <p:cNvPr id="11" name="Content Placeholder 10"/>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230019" y="995362"/>
            <a:ext cx="5895975" cy="4410075"/>
          </a:xfrm>
        </p:spPr>
      </p:pic>
      <p:sp>
        <p:nvSpPr>
          <p:cNvPr id="9" name="Text Placeholder 8"/>
          <p:cNvSpPr>
            <a:spLocks noGrp="1"/>
          </p:cNvSpPr>
          <p:nvPr>
            <p:ph type="body" sz="half" idx="2"/>
          </p:nvPr>
        </p:nvSpPr>
        <p:spPr>
          <a:xfrm>
            <a:off x="672662" y="1912883"/>
            <a:ext cx="4176801" cy="3878317"/>
          </a:xfrm>
        </p:spPr>
        <p:txBody>
          <a:bodyPr/>
          <a:lstStyle/>
          <a:p>
            <a:pPr marL="285750" indent="-285750" algn="just">
              <a:buFont typeface="Arial" panose="020B0604020202020204" pitchFamily="34" charset="0"/>
              <a:buChar char="•"/>
            </a:pPr>
            <a:endParaRPr lang="en-NZ" dirty="0" smtClean="0">
              <a:cs typeface="Arial" panose="020B0604020202020204" pitchFamily="34" charset="0"/>
            </a:endParaRPr>
          </a:p>
          <a:p>
            <a:pPr marL="285750" indent="-285750" algn="just">
              <a:buFont typeface="Arial" panose="020B0604020202020204" pitchFamily="34" charset="0"/>
              <a:buChar char="•"/>
            </a:pPr>
            <a:r>
              <a:rPr lang="en-NZ" dirty="0" smtClean="0">
                <a:cs typeface="Arial" panose="020B0604020202020204" pitchFamily="34" charset="0"/>
              </a:rPr>
              <a:t>Counsellor </a:t>
            </a:r>
          </a:p>
          <a:p>
            <a:pPr marL="285750" indent="-285750" algn="just">
              <a:buFont typeface="Arial" panose="020B0604020202020204" pitchFamily="34" charset="0"/>
              <a:buChar char="•"/>
            </a:pPr>
            <a:r>
              <a:rPr lang="en-NZ" dirty="0" smtClean="0">
                <a:cs typeface="Arial" panose="020B0604020202020204" pitchFamily="34" charset="0"/>
              </a:rPr>
              <a:t>Student advisor – Pasifika</a:t>
            </a:r>
          </a:p>
          <a:p>
            <a:pPr marL="285750" indent="-285750" algn="just">
              <a:buFont typeface="Arial" panose="020B0604020202020204" pitchFamily="34" charset="0"/>
              <a:buChar char="•"/>
            </a:pPr>
            <a:r>
              <a:rPr lang="en-NZ" dirty="0" smtClean="0">
                <a:cs typeface="Arial" panose="020B0604020202020204" pitchFamily="34" charset="0"/>
              </a:rPr>
              <a:t>Lecturer</a:t>
            </a:r>
          </a:p>
          <a:p>
            <a:pPr marL="285750" indent="-285750" algn="just">
              <a:buFont typeface="Arial" panose="020B0604020202020204" pitchFamily="34" charset="0"/>
              <a:buChar char="•"/>
            </a:pPr>
            <a:r>
              <a:rPr lang="en-NZ" dirty="0" smtClean="0">
                <a:cs typeface="Arial" panose="020B0604020202020204" pitchFamily="34" charset="0"/>
              </a:rPr>
              <a:t>Facilitator </a:t>
            </a:r>
          </a:p>
          <a:p>
            <a:pPr marL="285750" indent="-285750" algn="just">
              <a:buFont typeface="Arial" panose="020B0604020202020204" pitchFamily="34" charset="0"/>
              <a:buChar char="•"/>
            </a:pPr>
            <a:r>
              <a:rPr lang="en-NZ" dirty="0" smtClean="0">
                <a:cs typeface="Arial" panose="020B0604020202020204" pitchFamily="34" charset="0"/>
              </a:rPr>
              <a:t>Masters </a:t>
            </a:r>
            <a:r>
              <a:rPr lang="en-NZ" dirty="0">
                <a:cs typeface="Arial" panose="020B0604020202020204" pitchFamily="34" charset="0"/>
              </a:rPr>
              <a:t>student</a:t>
            </a:r>
          </a:p>
          <a:p>
            <a:pPr marL="285750" indent="-285750" algn="just">
              <a:buFont typeface="Arial" panose="020B0604020202020204" pitchFamily="34" charset="0"/>
              <a:buChar char="•"/>
            </a:pPr>
            <a:r>
              <a:rPr lang="en-NZ" dirty="0" smtClean="0">
                <a:cs typeface="Arial" panose="020B0604020202020204" pitchFamily="34" charset="0"/>
              </a:rPr>
              <a:t>Mother to two adult sons</a:t>
            </a:r>
          </a:p>
          <a:p>
            <a:pPr marL="285750" indent="-285750" algn="just">
              <a:buFont typeface="Arial" panose="020B0604020202020204" pitchFamily="34" charset="0"/>
              <a:buChar char="•"/>
            </a:pPr>
            <a:endParaRPr lang="en-NZ" dirty="0" smtClean="0">
              <a:cs typeface="Arial" panose="020B0604020202020204" pitchFamily="34" charset="0"/>
            </a:endParaRPr>
          </a:p>
          <a:p>
            <a:pPr marL="285750" indent="-285750" algn="just">
              <a:buFont typeface="Arial" panose="020B0604020202020204" pitchFamily="34" charset="0"/>
              <a:buChar char="•"/>
            </a:pPr>
            <a:endParaRPr lang="en-NZ" dirty="0">
              <a:cs typeface="Arial" panose="020B0604020202020204" pitchFamily="34" charset="0"/>
            </a:endParaRPr>
          </a:p>
        </p:txBody>
      </p:sp>
    </p:spTree>
    <p:extLst>
      <p:ext uri="{BB962C8B-B14F-4D97-AF65-F5344CB8AC3E}">
        <p14:creationId xmlns:p14="http://schemas.microsoft.com/office/powerpoint/2010/main" val="1022040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1277"/>
          </a:xfrm>
        </p:spPr>
        <p:txBody>
          <a:bodyPr>
            <a:normAutofit fontScale="90000"/>
          </a:bodyPr>
          <a:lstStyle/>
          <a:p>
            <a:r>
              <a:rPr lang="en-NZ" dirty="0"/>
              <a:t> What is Resilience ? :</a:t>
            </a:r>
            <a:br>
              <a:rPr lang="en-NZ" dirty="0"/>
            </a:br>
            <a:endParaRPr lang="en-NZ" dirty="0"/>
          </a:p>
        </p:txBody>
      </p:sp>
      <p:sp>
        <p:nvSpPr>
          <p:cNvPr id="3" name="Content Placeholder 2"/>
          <p:cNvSpPr>
            <a:spLocks noGrp="1"/>
          </p:cNvSpPr>
          <p:nvPr>
            <p:ph sz="quarter" idx="13"/>
          </p:nvPr>
        </p:nvSpPr>
        <p:spPr>
          <a:xfrm>
            <a:off x="913774" y="1841864"/>
            <a:ext cx="10363826" cy="4467496"/>
          </a:xfrm>
        </p:spPr>
        <p:txBody>
          <a:bodyPr>
            <a:normAutofit lnSpcReduction="10000"/>
          </a:bodyPr>
          <a:lstStyle/>
          <a:p>
            <a:pPr marL="0" indent="0">
              <a:buNone/>
            </a:pPr>
            <a:r>
              <a:rPr lang="en-US" cap="none" dirty="0" smtClean="0"/>
              <a:t>In current literature, </a:t>
            </a:r>
            <a:r>
              <a:rPr lang="en-US" cap="none" dirty="0"/>
              <a:t>r</a:t>
            </a:r>
            <a:r>
              <a:rPr lang="en-US" cap="none" dirty="0" smtClean="0"/>
              <a:t>esilience </a:t>
            </a:r>
            <a:r>
              <a:rPr lang="en-US" cap="none" dirty="0"/>
              <a:t>is defined as being able to “</a:t>
            </a:r>
            <a:r>
              <a:rPr lang="en-US" b="1" cap="none" dirty="0"/>
              <a:t>bounce back” </a:t>
            </a:r>
            <a:r>
              <a:rPr lang="en-US" cap="none" dirty="0"/>
              <a:t>(Gill, 2017) from </a:t>
            </a:r>
            <a:r>
              <a:rPr lang="en-US" cap="none" dirty="0" err="1" smtClean="0"/>
              <a:t>lifes</a:t>
            </a:r>
            <a:r>
              <a:rPr lang="en-US" cap="none" dirty="0" smtClean="0"/>
              <a:t>’ </a:t>
            </a:r>
            <a:r>
              <a:rPr lang="en-US" cap="none" dirty="0"/>
              <a:t>challenges and it is therefore a vital skill for students on work placement. Researching resilience is particularly relevant to industry professionals as there is very little published research in the area around </a:t>
            </a:r>
            <a:r>
              <a:rPr lang="en-US" b="1" cap="none" dirty="0"/>
              <a:t>what strengthens resilience in students on work placements.</a:t>
            </a:r>
            <a:r>
              <a:rPr lang="en-US" cap="none" dirty="0"/>
              <a:t>  Internationally and in New Zealand there is a considerable body of literature around youth and resilience more generally (Sanders, Munford &amp; Boden, 2017), however in terms of work placement there is little discussed.</a:t>
            </a:r>
            <a:endParaRPr lang="en-NZ" cap="none" dirty="0"/>
          </a:p>
          <a:p>
            <a:pPr marL="0" indent="0">
              <a:buNone/>
            </a:pPr>
            <a:r>
              <a:rPr lang="en-US" cap="none" dirty="0"/>
              <a:t>I personally find the area of resilience in students particularly interesting. Speaking from my own experience as a Student Adviser in Disability and Mental Health, I think it is vital to develop resilience in order to be able to survive the particular range of challenges work and study brings.  Resilience is also an area which has increasingly come to the fore in recent research literature and this has also peaked my interest.  As a leader in my team we often discuss resilience and the need for it with our students </a:t>
            </a:r>
            <a:r>
              <a:rPr lang="en-US" b="1" cap="none" dirty="0"/>
              <a:t>when things get tough and challenges arise. </a:t>
            </a:r>
            <a:endParaRPr lang="en-NZ" b="1" cap="none" dirty="0"/>
          </a:p>
          <a:p>
            <a:endParaRPr lang="en-NZ" dirty="0"/>
          </a:p>
        </p:txBody>
      </p:sp>
    </p:spTree>
    <p:extLst>
      <p:ext uri="{BB962C8B-B14F-4D97-AF65-F5344CB8AC3E}">
        <p14:creationId xmlns:p14="http://schemas.microsoft.com/office/powerpoint/2010/main" val="3392668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80893"/>
          </a:xfrm>
        </p:spPr>
        <p:txBody>
          <a:bodyPr/>
          <a:lstStyle/>
          <a:p>
            <a:r>
              <a:rPr lang="en-NZ" cap="none" dirty="0" smtClean="0"/>
              <a:t>Personal qualities of a resilient individual:</a:t>
            </a:r>
            <a:endParaRPr lang="en-NZ" cap="none" dirty="0"/>
          </a:p>
        </p:txBody>
      </p:sp>
      <p:sp>
        <p:nvSpPr>
          <p:cNvPr id="3" name="Content Placeholder 2"/>
          <p:cNvSpPr>
            <a:spLocks noGrp="1"/>
          </p:cNvSpPr>
          <p:nvPr>
            <p:ph sz="quarter" idx="13"/>
          </p:nvPr>
        </p:nvSpPr>
        <p:spPr>
          <a:xfrm>
            <a:off x="913775" y="1588168"/>
            <a:ext cx="10363826" cy="4908885"/>
          </a:xfrm>
        </p:spPr>
        <p:txBody>
          <a:bodyPr>
            <a:normAutofit fontScale="70000" lnSpcReduction="20000"/>
          </a:bodyPr>
          <a:lstStyle/>
          <a:p>
            <a:pPr marL="0" indent="0">
              <a:buNone/>
            </a:pPr>
            <a:r>
              <a:rPr lang="en-NZ" sz="2600" cap="none" dirty="0" smtClean="0"/>
              <a:t>Some </a:t>
            </a:r>
            <a:r>
              <a:rPr lang="en-NZ" sz="2600" cap="none" dirty="0"/>
              <a:t>of the qualities needed for resilience by individuals </a:t>
            </a:r>
            <a:r>
              <a:rPr lang="en-NZ" sz="2600" cap="none" dirty="0" smtClean="0"/>
              <a:t>highlighted from </a:t>
            </a:r>
            <a:r>
              <a:rPr lang="en-NZ" sz="2600" cap="none" dirty="0"/>
              <a:t>the literature, </a:t>
            </a:r>
            <a:r>
              <a:rPr lang="en-NZ" sz="2600" cap="none" dirty="0" smtClean="0"/>
              <a:t>are </a:t>
            </a:r>
            <a:r>
              <a:rPr lang="en-NZ" sz="2600" cap="none" dirty="0"/>
              <a:t>that those who are resilient are able to </a:t>
            </a:r>
            <a:r>
              <a:rPr lang="en-NZ" sz="2600" b="1" cap="none" dirty="0"/>
              <a:t>adapt to unexpected transitions.  </a:t>
            </a:r>
            <a:r>
              <a:rPr lang="en-NZ" sz="2600" cap="none" dirty="0"/>
              <a:t>They have a </a:t>
            </a:r>
            <a:r>
              <a:rPr lang="en-NZ" sz="2600" b="1" cap="none" dirty="0"/>
              <a:t>positive outlook </a:t>
            </a:r>
            <a:r>
              <a:rPr lang="en-NZ" sz="2600" cap="none" dirty="0"/>
              <a:t>and take a role in making good things happen.  They have </a:t>
            </a:r>
            <a:r>
              <a:rPr lang="en-NZ" sz="2600" b="1" cap="none" dirty="0"/>
              <a:t>strong personal values </a:t>
            </a:r>
            <a:r>
              <a:rPr lang="en-NZ" sz="2600" cap="none" dirty="0"/>
              <a:t>and are persistent in tough times, </a:t>
            </a:r>
            <a:r>
              <a:rPr lang="en-NZ" sz="2600" b="1" cap="none" dirty="0"/>
              <a:t>celebrating small steps </a:t>
            </a:r>
            <a:r>
              <a:rPr lang="en-NZ" sz="2600" cap="none" dirty="0"/>
              <a:t>along the way.  They </a:t>
            </a:r>
            <a:r>
              <a:rPr lang="en-NZ" sz="2600" b="1" cap="none" dirty="0"/>
              <a:t>build their strength </a:t>
            </a:r>
            <a:r>
              <a:rPr lang="en-NZ" sz="2600" cap="none" dirty="0"/>
              <a:t>in times of recovery so it is there in times of stress by investing in </a:t>
            </a:r>
            <a:r>
              <a:rPr lang="en-NZ" sz="2600" b="1" cap="none" dirty="0"/>
              <a:t>self-care</a:t>
            </a:r>
            <a:r>
              <a:rPr lang="en-NZ" sz="2600" cap="none" dirty="0"/>
              <a:t>. By focusing on </a:t>
            </a:r>
            <a:r>
              <a:rPr lang="en-NZ" sz="2600" cap="none" dirty="0" smtClean="0"/>
              <a:t>the four areas of </a:t>
            </a:r>
            <a:r>
              <a:rPr lang="en-NZ" sz="2600" b="1" cap="none" dirty="0" smtClean="0"/>
              <a:t>self</a:t>
            </a:r>
            <a:r>
              <a:rPr lang="en-NZ" sz="2600" b="1" cap="none" dirty="0"/>
              <a:t>, situation, strategies and support </a:t>
            </a:r>
            <a:r>
              <a:rPr lang="en-NZ" sz="2600" cap="none" dirty="0"/>
              <a:t>they are able to cope with unanticipated transitions.</a:t>
            </a:r>
          </a:p>
          <a:p>
            <a:pPr marL="0" indent="0">
              <a:buNone/>
            </a:pPr>
            <a:r>
              <a:rPr lang="en-NZ" sz="2600" cap="none" dirty="0"/>
              <a:t>When unexpected challenges arise Schlossberg (1998</a:t>
            </a:r>
            <a:r>
              <a:rPr lang="en-NZ" sz="2600" cap="none" dirty="0" smtClean="0"/>
              <a:t>) describes these </a:t>
            </a:r>
            <a:r>
              <a:rPr lang="en-NZ" sz="2600" cap="none" dirty="0"/>
              <a:t>as an unanticipated transition.  This is a situation which is unpredicted or not scheduled that can impact one’s life significantly. Schlossberg (1998) discusses one’s ability to cope with transitions in terms of four key </a:t>
            </a:r>
            <a:r>
              <a:rPr lang="en-NZ" sz="2600" cap="none" dirty="0" smtClean="0"/>
              <a:t>areas listed above.</a:t>
            </a:r>
            <a:endParaRPr lang="en-NZ" sz="2600" b="1" cap="none" dirty="0"/>
          </a:p>
          <a:p>
            <a:pPr marL="0" indent="0">
              <a:buNone/>
            </a:pPr>
            <a:r>
              <a:rPr lang="en-NZ" sz="2600" cap="none" dirty="0"/>
              <a:t>This is a most </a:t>
            </a:r>
            <a:r>
              <a:rPr lang="en-NZ" sz="2600" cap="none" dirty="0" smtClean="0"/>
              <a:t>relevant </a:t>
            </a:r>
            <a:r>
              <a:rPr lang="en-NZ" sz="2600" cap="none" dirty="0"/>
              <a:t>theory when examining resilience in youth and young people.  I see Schlossberg’s </a:t>
            </a:r>
            <a:r>
              <a:rPr lang="en-NZ" sz="2600" b="1" cap="none" dirty="0"/>
              <a:t>Coping theory </a:t>
            </a:r>
            <a:r>
              <a:rPr lang="en-NZ" sz="2600" cap="none" dirty="0"/>
              <a:t>aligning with </a:t>
            </a:r>
            <a:r>
              <a:rPr lang="en-NZ" sz="2600" b="1" cap="none" dirty="0"/>
              <a:t>Te </a:t>
            </a:r>
            <a:r>
              <a:rPr lang="en-NZ" sz="2600" b="1" cap="none" dirty="0" err="1"/>
              <a:t>Whare</a:t>
            </a:r>
            <a:r>
              <a:rPr lang="en-NZ" sz="2600" b="1" cap="none" dirty="0"/>
              <a:t> Tapa </a:t>
            </a:r>
            <a:r>
              <a:rPr lang="en-NZ" sz="2600" b="1" cap="none" dirty="0" err="1"/>
              <a:t>Wha</a:t>
            </a:r>
            <a:r>
              <a:rPr lang="en-NZ" sz="2600" b="1" cap="none" dirty="0"/>
              <a:t> </a:t>
            </a:r>
            <a:r>
              <a:rPr lang="en-NZ" sz="2600" cap="none" dirty="0"/>
              <a:t>(Durie, 1994), a theory </a:t>
            </a:r>
            <a:r>
              <a:rPr lang="en-NZ" sz="2600" cap="none" dirty="0" smtClean="0"/>
              <a:t>I </a:t>
            </a:r>
            <a:r>
              <a:rPr lang="en-NZ" sz="2600" cap="none" dirty="0"/>
              <a:t>use significantly in my practice when working in students on placement and in their specialty study areas around </a:t>
            </a:r>
            <a:r>
              <a:rPr lang="en-NZ" sz="2600" b="1" cap="none" dirty="0"/>
              <a:t>personal health and wellbeing.  </a:t>
            </a:r>
            <a:r>
              <a:rPr lang="en-NZ" sz="2600" cap="none" dirty="0"/>
              <a:t>I also researched this area previously as part of a Ministry of Education grant to examine resilience in Christchurch School Principals post-earthquakes (Perry, 2012).</a:t>
            </a:r>
          </a:p>
          <a:p>
            <a:endParaRPr lang="en-NZ" cap="none" dirty="0"/>
          </a:p>
        </p:txBody>
      </p:sp>
    </p:spTree>
    <p:extLst>
      <p:ext uri="{BB962C8B-B14F-4D97-AF65-F5344CB8AC3E}">
        <p14:creationId xmlns:p14="http://schemas.microsoft.com/office/powerpoint/2010/main" val="2323672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09230"/>
          </a:xfrm>
        </p:spPr>
        <p:txBody>
          <a:bodyPr/>
          <a:lstStyle/>
          <a:p>
            <a:r>
              <a:rPr lang="en-NZ" dirty="0" smtClean="0"/>
              <a:t>Resilience and well-being:</a:t>
            </a:r>
            <a:endParaRPr lang="en-NZ" dirty="0"/>
          </a:p>
        </p:txBody>
      </p:sp>
      <p:sp>
        <p:nvSpPr>
          <p:cNvPr id="3" name="Content Placeholder 2"/>
          <p:cNvSpPr>
            <a:spLocks noGrp="1"/>
          </p:cNvSpPr>
          <p:nvPr>
            <p:ph sz="quarter" idx="13"/>
          </p:nvPr>
        </p:nvSpPr>
        <p:spPr>
          <a:xfrm>
            <a:off x="913774" y="1427748"/>
            <a:ext cx="10363826" cy="4363451"/>
          </a:xfrm>
        </p:spPr>
        <p:txBody>
          <a:bodyPr>
            <a:normAutofit lnSpcReduction="10000"/>
          </a:bodyPr>
          <a:lstStyle/>
          <a:p>
            <a:r>
              <a:rPr lang="en-NZ" cap="none" dirty="0"/>
              <a:t>In </a:t>
            </a:r>
            <a:r>
              <a:rPr lang="en-NZ" cap="none" dirty="0" smtClean="0"/>
              <a:t>Te </a:t>
            </a:r>
            <a:r>
              <a:rPr lang="en-NZ" cap="none" dirty="0" err="1" smtClean="0"/>
              <a:t>Whare</a:t>
            </a:r>
            <a:r>
              <a:rPr lang="en-NZ" cap="none" dirty="0" smtClean="0"/>
              <a:t> Tapa </a:t>
            </a:r>
            <a:r>
              <a:rPr lang="en-NZ" cap="none" dirty="0" err="1" smtClean="0"/>
              <a:t>Wha</a:t>
            </a:r>
            <a:r>
              <a:rPr lang="en-NZ" cap="none" dirty="0" smtClean="0"/>
              <a:t> </a:t>
            </a:r>
            <a:r>
              <a:rPr lang="en-NZ" cap="none" dirty="0"/>
              <a:t>Durie examines the four corners of the </a:t>
            </a:r>
            <a:r>
              <a:rPr lang="en-NZ" cap="none" dirty="0" err="1"/>
              <a:t>Whare</a:t>
            </a:r>
            <a:r>
              <a:rPr lang="en-NZ" cap="none" dirty="0"/>
              <a:t> (meeting house) as the </a:t>
            </a:r>
            <a:r>
              <a:rPr lang="en-NZ" b="1" cap="none" dirty="0"/>
              <a:t>pillars of well being </a:t>
            </a:r>
            <a:r>
              <a:rPr lang="en-NZ" cap="none" dirty="0"/>
              <a:t>which are the social (Taha Whanau), emotional (Taha </a:t>
            </a:r>
            <a:r>
              <a:rPr lang="en-NZ" cap="none" dirty="0" err="1"/>
              <a:t>Hinengaro</a:t>
            </a:r>
            <a:r>
              <a:rPr lang="en-NZ" cap="none" dirty="0"/>
              <a:t>), spiritual (Taha Wairua) and physical (Taha </a:t>
            </a:r>
            <a:r>
              <a:rPr lang="en-NZ" cap="none" dirty="0" err="1"/>
              <a:t>Tinana</a:t>
            </a:r>
            <a:r>
              <a:rPr lang="en-NZ" cap="none" dirty="0"/>
              <a:t>) supports that enable balance in our well being.   </a:t>
            </a:r>
          </a:p>
          <a:p>
            <a:r>
              <a:rPr lang="en-NZ" cap="none" dirty="0"/>
              <a:t>In the </a:t>
            </a:r>
            <a:r>
              <a:rPr lang="en-NZ" cap="none" dirty="0" err="1"/>
              <a:t>Meihana</a:t>
            </a:r>
            <a:r>
              <a:rPr lang="en-NZ" cap="none" dirty="0"/>
              <a:t> model of support the value of hearing </a:t>
            </a:r>
            <a:r>
              <a:rPr lang="en-NZ" b="1" cap="none" dirty="0"/>
              <a:t>individual’s stories </a:t>
            </a:r>
            <a:r>
              <a:rPr lang="en-US" cap="none" dirty="0"/>
              <a:t>(</a:t>
            </a:r>
            <a:r>
              <a:rPr lang="en-US" cap="none" dirty="0" err="1"/>
              <a:t>Pitama</a:t>
            </a:r>
            <a:r>
              <a:rPr lang="en-US" cap="none" dirty="0"/>
              <a:t>, </a:t>
            </a:r>
            <a:r>
              <a:rPr lang="en-US" cap="none" dirty="0" err="1"/>
              <a:t>Huria</a:t>
            </a:r>
            <a:r>
              <a:rPr lang="en-US" cap="none" dirty="0"/>
              <a:t> &amp; Lacey, 2014) of both the person and their whanau, is highlighted as well as other relationships and context. </a:t>
            </a:r>
            <a:r>
              <a:rPr lang="en-NZ" cap="none" dirty="0"/>
              <a:t>The importance of hearing people’s story, asking how they cope and examining what contributes to their well being are all important factors highlighted by these various models in the literature. </a:t>
            </a:r>
          </a:p>
          <a:p>
            <a:r>
              <a:rPr lang="en-NZ" cap="none" dirty="0"/>
              <a:t>It is my belief that when working with students in placement we need to first and foremost</a:t>
            </a:r>
            <a:r>
              <a:rPr lang="en-NZ" b="1" cap="none" dirty="0"/>
              <a:t> know our students and know our providers and their settings in order </a:t>
            </a:r>
            <a:r>
              <a:rPr lang="en-NZ" cap="none" dirty="0"/>
              <a:t>to create a match of skills and the student’s interest to the work occurring in the placement setting.</a:t>
            </a:r>
          </a:p>
          <a:p>
            <a:endParaRPr lang="en-NZ" dirty="0"/>
          </a:p>
        </p:txBody>
      </p:sp>
    </p:spTree>
    <p:extLst>
      <p:ext uri="{BB962C8B-B14F-4D97-AF65-F5344CB8AC3E}">
        <p14:creationId xmlns:p14="http://schemas.microsoft.com/office/powerpoint/2010/main" val="994409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53083"/>
          </a:xfrm>
        </p:spPr>
        <p:txBody>
          <a:bodyPr/>
          <a:lstStyle/>
          <a:p>
            <a:r>
              <a:rPr lang="en-NZ" cap="none" dirty="0"/>
              <a:t>Strategies which enhance resilience:</a:t>
            </a:r>
          </a:p>
        </p:txBody>
      </p:sp>
      <p:sp>
        <p:nvSpPr>
          <p:cNvPr id="3" name="Content Placeholder 2"/>
          <p:cNvSpPr>
            <a:spLocks noGrp="1"/>
          </p:cNvSpPr>
          <p:nvPr>
            <p:ph sz="quarter" idx="13"/>
          </p:nvPr>
        </p:nvSpPr>
        <p:spPr>
          <a:xfrm>
            <a:off x="913774" y="1371599"/>
            <a:ext cx="10363826" cy="4767943"/>
          </a:xfrm>
        </p:spPr>
        <p:txBody>
          <a:bodyPr>
            <a:normAutofit/>
          </a:bodyPr>
          <a:lstStyle/>
          <a:p>
            <a:pPr marL="0" indent="0">
              <a:buNone/>
            </a:pPr>
            <a:r>
              <a:rPr lang="en-NZ" sz="2400" b="1" cap="none" dirty="0"/>
              <a:t>S</a:t>
            </a:r>
            <a:r>
              <a:rPr lang="en-NZ" sz="2400" b="1" cap="none" dirty="0" smtClean="0"/>
              <a:t>trategies </a:t>
            </a:r>
            <a:r>
              <a:rPr lang="en-NZ" sz="2400" b="1" cap="none" dirty="0"/>
              <a:t>which enhance </a:t>
            </a:r>
            <a:r>
              <a:rPr lang="en-NZ" sz="2400" b="1" cap="none" dirty="0" smtClean="0"/>
              <a:t>resilience </a:t>
            </a:r>
            <a:r>
              <a:rPr lang="en-NZ" sz="2400" b="1" cap="none" dirty="0" smtClean="0"/>
              <a:t>when applied </a:t>
            </a:r>
            <a:r>
              <a:rPr lang="en-NZ" sz="2400" b="1" cap="none" dirty="0" smtClean="0"/>
              <a:t>into practice settings </a:t>
            </a:r>
            <a:r>
              <a:rPr lang="en-NZ" sz="2400" b="1" cap="none" dirty="0"/>
              <a:t>for students </a:t>
            </a:r>
            <a:r>
              <a:rPr lang="en-NZ" sz="2400" b="1" cap="none" dirty="0" smtClean="0"/>
              <a:t>are centred around the following areas:</a:t>
            </a:r>
            <a:endParaRPr lang="en-NZ" sz="2400" cap="none" dirty="0"/>
          </a:p>
          <a:p>
            <a:endParaRPr lang="en-NZ" cap="none" dirty="0"/>
          </a:p>
        </p:txBody>
      </p:sp>
      <p:graphicFrame>
        <p:nvGraphicFramePr>
          <p:cNvPr id="4" name="Table 3"/>
          <p:cNvGraphicFramePr>
            <a:graphicFrameLocks noGrp="1"/>
          </p:cNvGraphicFramePr>
          <p:nvPr>
            <p:extLst>
              <p:ext uri="{D42A27DB-BD31-4B8C-83A1-F6EECF244321}">
                <p14:modId xmlns:p14="http://schemas.microsoft.com/office/powerpoint/2010/main" val="2760646966"/>
              </p:ext>
            </p:extLst>
          </p:nvPr>
        </p:nvGraphicFramePr>
        <p:xfrm>
          <a:off x="913148" y="2262753"/>
          <a:ext cx="9484885" cy="4599751"/>
        </p:xfrm>
        <a:graphic>
          <a:graphicData uri="http://schemas.openxmlformats.org/drawingml/2006/table">
            <a:tbl>
              <a:tblPr firstRow="1" bandRow="1">
                <a:tableStyleId>{5C22544A-7EE6-4342-B048-85BDC9FD1C3A}</a:tableStyleId>
              </a:tblPr>
              <a:tblGrid>
                <a:gridCol w="5803125">
                  <a:extLst>
                    <a:ext uri="{9D8B030D-6E8A-4147-A177-3AD203B41FA5}">
                      <a16:colId xmlns:a16="http://schemas.microsoft.com/office/drawing/2014/main" val="3100515706"/>
                    </a:ext>
                  </a:extLst>
                </a:gridCol>
                <a:gridCol w="3681760">
                  <a:extLst>
                    <a:ext uri="{9D8B030D-6E8A-4147-A177-3AD203B41FA5}">
                      <a16:colId xmlns:a16="http://schemas.microsoft.com/office/drawing/2014/main" val="1950772682"/>
                    </a:ext>
                  </a:extLst>
                </a:gridCol>
              </a:tblGrid>
              <a:tr h="365331">
                <a:tc>
                  <a:txBody>
                    <a:bodyPr/>
                    <a:lstStyle/>
                    <a:p>
                      <a:r>
                        <a:rPr lang="en-NZ" dirty="0"/>
                        <a:t>Work practices</a:t>
                      </a:r>
                    </a:p>
                  </a:txBody>
                  <a:tcPr/>
                </a:tc>
                <a:tc>
                  <a:txBody>
                    <a:bodyPr/>
                    <a:lstStyle/>
                    <a:p>
                      <a:r>
                        <a:rPr lang="en-NZ" dirty="0"/>
                        <a:t>Methodological Concept</a:t>
                      </a:r>
                    </a:p>
                  </a:txBody>
                  <a:tcPr/>
                </a:tc>
                <a:extLst>
                  <a:ext uri="{0D108BD9-81ED-4DB2-BD59-A6C34878D82A}">
                    <a16:rowId xmlns:a16="http://schemas.microsoft.com/office/drawing/2014/main" val="238736861"/>
                  </a:ext>
                </a:extLst>
              </a:tr>
              <a:tr h="639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Natural setting, </a:t>
                      </a:r>
                      <a:r>
                        <a:rPr lang="en-US" sz="1800" dirty="0" err="1"/>
                        <a:t>normalisation</a:t>
                      </a:r>
                      <a:r>
                        <a:rPr lang="en-US" sz="1800" dirty="0"/>
                        <a:t> of</a:t>
                      </a:r>
                      <a:r>
                        <a:rPr lang="en-US" sz="1800" baseline="0" dirty="0"/>
                        <a:t> t</a:t>
                      </a:r>
                      <a:r>
                        <a:rPr lang="en-US" sz="1800" dirty="0"/>
                        <a:t>ime, place, context</a:t>
                      </a:r>
                    </a:p>
                    <a:p>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Everyday reality </a:t>
                      </a:r>
                    </a:p>
                    <a:p>
                      <a:endParaRPr lang="en-NZ" dirty="0"/>
                    </a:p>
                  </a:txBody>
                  <a:tcPr/>
                </a:tc>
                <a:extLst>
                  <a:ext uri="{0D108BD9-81ED-4DB2-BD59-A6C34878D82A}">
                    <a16:rowId xmlns:a16="http://schemas.microsoft.com/office/drawing/2014/main" val="2973073993"/>
                  </a:ext>
                </a:extLst>
              </a:tr>
              <a:tr h="6393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Student as participant learner</a:t>
                      </a:r>
                      <a:r>
                        <a:rPr lang="en-US" sz="1800" baseline="0" dirty="0"/>
                        <a:t> alongside and within, in the midst of the placement </a:t>
                      </a:r>
                      <a:endParaRPr lang="en-US" sz="1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Power sharing , Inclusive positionality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Joint</a:t>
                      </a:r>
                      <a:r>
                        <a:rPr lang="en-US" sz="1800" baseline="0" dirty="0"/>
                        <a:t> </a:t>
                      </a:r>
                      <a:r>
                        <a:rPr lang="en-US" sz="1800" dirty="0"/>
                        <a:t>ownership</a:t>
                      </a:r>
                    </a:p>
                  </a:txBody>
                  <a:tcPr/>
                </a:tc>
                <a:extLst>
                  <a:ext uri="{0D108BD9-81ED-4DB2-BD59-A6C34878D82A}">
                    <a16:rowId xmlns:a16="http://schemas.microsoft.com/office/drawing/2014/main" val="638787537"/>
                  </a:ext>
                </a:extLst>
              </a:tr>
              <a:tr h="9133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Inviting, encouraging foregrounding</a:t>
                      </a:r>
                      <a:r>
                        <a:rPr lang="en-US" sz="1800" baseline="0" dirty="0"/>
                        <a:t> student views &amp; knowledge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Full rich and deep representation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Authenticity</a:t>
                      </a:r>
                      <a:r>
                        <a:rPr lang="en-US" sz="1800" baseline="0" dirty="0"/>
                        <a:t> </a:t>
                      </a:r>
                      <a:r>
                        <a:rPr lang="en-US" sz="1800" dirty="0"/>
                        <a:t>Voice</a:t>
                      </a:r>
                    </a:p>
                    <a:p>
                      <a:endParaRPr lang="en-NZ" dirty="0"/>
                    </a:p>
                  </a:txBody>
                  <a:tcPr/>
                </a:tc>
                <a:extLst>
                  <a:ext uri="{0D108BD9-81ED-4DB2-BD59-A6C34878D82A}">
                    <a16:rowId xmlns:a16="http://schemas.microsoft.com/office/drawing/2014/main" val="659506820"/>
                  </a:ext>
                </a:extLst>
              </a:tr>
              <a:tr h="913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Joint ownership</a:t>
                      </a:r>
                      <a:r>
                        <a:rPr lang="en-US" sz="1800" baseline="0" dirty="0"/>
                        <a:t> of need(s), purpose(s), knowledge seeking, strategies, pace and resources</a:t>
                      </a:r>
                      <a:endParaRPr lang="en-US" sz="1800" dirty="0"/>
                    </a:p>
                    <a:p>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Co-construction</a:t>
                      </a:r>
                    </a:p>
                    <a:p>
                      <a:endParaRPr lang="en-NZ" dirty="0"/>
                    </a:p>
                  </a:txBody>
                  <a:tcPr/>
                </a:tc>
                <a:extLst>
                  <a:ext uri="{0D108BD9-81ED-4DB2-BD59-A6C34878D82A}">
                    <a16:rowId xmlns:a16="http://schemas.microsoft.com/office/drawing/2014/main" val="4095956874"/>
                  </a:ext>
                </a:extLst>
              </a:tr>
              <a:tr h="759271">
                <a:tc>
                  <a:txBody>
                    <a:bodyPr/>
                    <a:lstStyle/>
                    <a:p>
                      <a:r>
                        <a:rPr lang="en-NZ" dirty="0"/>
                        <a:t>Partnership for Pacific students with Pacific student support</a:t>
                      </a:r>
                    </a:p>
                  </a:txBody>
                  <a:tcPr/>
                </a:tc>
                <a:tc>
                  <a:txBody>
                    <a:bodyPr/>
                    <a:lstStyle/>
                    <a:p>
                      <a:r>
                        <a:rPr lang="en-NZ" dirty="0"/>
                        <a:t>Collaboration</a:t>
                      </a:r>
                      <a:r>
                        <a:rPr lang="en-NZ"/>
                        <a:t>, </a:t>
                      </a:r>
                      <a:r>
                        <a:rPr lang="en-NZ" smtClean="0"/>
                        <a:t>joint </a:t>
                      </a:r>
                      <a:r>
                        <a:rPr lang="en-NZ" dirty="0"/>
                        <a:t>ownership of student needs</a:t>
                      </a:r>
                    </a:p>
                  </a:txBody>
                  <a:tcPr/>
                </a:tc>
                <a:extLst>
                  <a:ext uri="{0D108BD9-81ED-4DB2-BD59-A6C34878D82A}">
                    <a16:rowId xmlns:a16="http://schemas.microsoft.com/office/drawing/2014/main" val="3299088294"/>
                  </a:ext>
                </a:extLst>
              </a:tr>
              <a:tr h="365331">
                <a:tc>
                  <a:txBody>
                    <a:bodyPr/>
                    <a:lstStyle/>
                    <a:p>
                      <a:r>
                        <a:rPr lang="en-NZ" dirty="0"/>
                        <a:t>Adapted from McKenzie &amp; Fogarty-Perry (2017).</a:t>
                      </a:r>
                    </a:p>
                  </a:txBody>
                  <a:tcPr/>
                </a:tc>
                <a:tc>
                  <a:txBody>
                    <a:bodyPr/>
                    <a:lstStyle/>
                    <a:p>
                      <a:endParaRPr lang="en-NZ" dirty="0"/>
                    </a:p>
                  </a:txBody>
                  <a:tcPr/>
                </a:tc>
                <a:extLst>
                  <a:ext uri="{0D108BD9-81ED-4DB2-BD59-A6C34878D82A}">
                    <a16:rowId xmlns:a16="http://schemas.microsoft.com/office/drawing/2014/main" val="4273659159"/>
                  </a:ext>
                </a:extLst>
              </a:tr>
            </a:tbl>
          </a:graphicData>
        </a:graphic>
      </p:graphicFrame>
    </p:spTree>
    <p:extLst>
      <p:ext uri="{BB962C8B-B14F-4D97-AF65-F5344CB8AC3E}">
        <p14:creationId xmlns:p14="http://schemas.microsoft.com/office/powerpoint/2010/main" val="245846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9EF3-A88B-4DC6-954C-933025CCE0FB}"/>
              </a:ext>
            </a:extLst>
          </p:cNvPr>
          <p:cNvSpPr>
            <a:spLocks noGrp="1"/>
          </p:cNvSpPr>
          <p:nvPr>
            <p:ph type="title"/>
          </p:nvPr>
        </p:nvSpPr>
        <p:spPr/>
        <p:txBody>
          <a:bodyPr/>
          <a:lstStyle/>
          <a:p>
            <a:r>
              <a:rPr lang="en-NZ" dirty="0"/>
              <a:t>Case study background information:</a:t>
            </a:r>
          </a:p>
        </p:txBody>
      </p:sp>
      <p:sp>
        <p:nvSpPr>
          <p:cNvPr id="3" name="Content Placeholder 2">
            <a:extLst>
              <a:ext uri="{FF2B5EF4-FFF2-40B4-BE49-F238E27FC236}">
                <a16:creationId xmlns:a16="http://schemas.microsoft.com/office/drawing/2014/main" id="{824BA5F8-7CF3-42B5-AB08-019F1DF921A6}"/>
              </a:ext>
            </a:extLst>
          </p:cNvPr>
          <p:cNvSpPr>
            <a:spLocks noGrp="1"/>
          </p:cNvSpPr>
          <p:nvPr>
            <p:ph sz="quarter" idx="13"/>
          </p:nvPr>
        </p:nvSpPr>
        <p:spPr>
          <a:xfrm>
            <a:off x="913774" y="1813302"/>
            <a:ext cx="10363826" cy="4556501"/>
          </a:xfrm>
        </p:spPr>
        <p:txBody>
          <a:bodyPr>
            <a:normAutofit fontScale="92500" lnSpcReduction="10000"/>
          </a:bodyPr>
          <a:lstStyle/>
          <a:p>
            <a:r>
              <a:rPr lang="en-NZ" cap="none" dirty="0"/>
              <a:t>Fio</a:t>
            </a:r>
            <a:r>
              <a:rPr lang="en-NZ" cap="none" dirty="0">
                <a:latin typeface="Calibri" panose="020F0502020204030204" pitchFamily="34" charset="0"/>
                <a:cs typeface="Calibri" panose="020F0502020204030204" pitchFamily="34" charset="0"/>
              </a:rPr>
              <a:t>na is a 36 year old mother of four. She is married with </a:t>
            </a:r>
            <a:r>
              <a:rPr lang="en-NZ" cap="none" dirty="0" smtClean="0">
                <a:latin typeface="Calibri" panose="020F0502020204030204" pitchFamily="34" charset="0"/>
                <a:cs typeface="Calibri" panose="020F0502020204030204" pitchFamily="34" charset="0"/>
              </a:rPr>
              <a:t>strong </a:t>
            </a:r>
            <a:r>
              <a:rPr lang="en-NZ" cap="none" dirty="0">
                <a:latin typeface="Calibri" panose="020F0502020204030204" pitchFamily="34" charset="0"/>
                <a:cs typeface="Calibri" panose="020F0502020204030204" pitchFamily="34" charset="0"/>
              </a:rPr>
              <a:t>family support which enables her to study for her Bachelor of Social Services degree.  She is in her final year of study.  </a:t>
            </a:r>
          </a:p>
          <a:p>
            <a:r>
              <a:rPr lang="en-NZ" cap="none" dirty="0">
                <a:latin typeface="Calibri" panose="020F0502020204030204" pitchFamily="34" charset="0"/>
                <a:cs typeface="Calibri" panose="020F0502020204030204" pitchFamily="34" charset="0"/>
              </a:rPr>
              <a:t>Last year Fiona was placed in a Pacific Island support service for people of all ages and various needs providing information, activities, support and advice.  In the social services area they </a:t>
            </a:r>
            <a:r>
              <a:rPr lang="en-NZ" cap="none" dirty="0" smtClean="0">
                <a:latin typeface="Calibri" panose="020F0502020204030204" pitchFamily="34" charset="0"/>
                <a:cs typeface="Calibri" panose="020F0502020204030204" pitchFamily="34" charset="0"/>
              </a:rPr>
              <a:t>provide </a:t>
            </a:r>
            <a:r>
              <a:rPr lang="en-NZ" cap="none" dirty="0">
                <a:latin typeface="Calibri" panose="020F0502020204030204" pitchFamily="34" charset="0"/>
                <a:cs typeface="Calibri" panose="020F0502020204030204" pitchFamily="34" charset="0"/>
              </a:rPr>
              <a:t>Advocacy, Pacific language translation, food </a:t>
            </a:r>
            <a:r>
              <a:rPr lang="en-NZ" cap="none" dirty="0" smtClean="0">
                <a:latin typeface="Calibri" panose="020F0502020204030204" pitchFamily="34" charset="0"/>
                <a:cs typeface="Calibri" panose="020F0502020204030204" pitchFamily="34" charset="0"/>
              </a:rPr>
              <a:t>sharing, </a:t>
            </a:r>
            <a:r>
              <a:rPr lang="en-NZ" cap="none" dirty="0">
                <a:latin typeface="Calibri" panose="020F0502020204030204" pitchFamily="34" charset="0"/>
                <a:cs typeface="Calibri" panose="020F0502020204030204" pitchFamily="34" charset="0"/>
              </a:rPr>
              <a:t>Whanau Ora and Seniors support.</a:t>
            </a:r>
          </a:p>
          <a:p>
            <a:r>
              <a:rPr lang="en-NZ" cap="none" dirty="0">
                <a:latin typeface="Calibri" panose="020F0502020204030204" pitchFamily="34" charset="0"/>
                <a:cs typeface="Calibri" panose="020F0502020204030204" pitchFamily="34" charset="0"/>
              </a:rPr>
              <a:t>This year Fiona worked in a more generic social services agency as a Community Support worker working with a group of young people in a preventative life skills programme.  The young people in the programme </a:t>
            </a:r>
            <a:r>
              <a:rPr lang="en-NZ" cap="none" dirty="0" smtClean="0">
                <a:latin typeface="Calibri" panose="020F0502020204030204" pitchFamily="34" charset="0"/>
                <a:cs typeface="Calibri" panose="020F0502020204030204" pitchFamily="34" charset="0"/>
              </a:rPr>
              <a:t>were aged </a:t>
            </a:r>
            <a:r>
              <a:rPr lang="en-NZ" cap="none" dirty="0">
                <a:latin typeface="Calibri" panose="020F0502020204030204" pitchFamily="34" charset="0"/>
                <a:cs typeface="Calibri" panose="020F0502020204030204" pitchFamily="34" charset="0"/>
              </a:rPr>
              <a:t>between </a:t>
            </a:r>
            <a:r>
              <a:rPr lang="en-NZ" cap="none" dirty="0" smtClean="0">
                <a:latin typeface="Calibri" panose="020F0502020204030204" pitchFamily="34" charset="0"/>
                <a:cs typeface="Calibri" panose="020F0502020204030204" pitchFamily="34" charset="0"/>
              </a:rPr>
              <a:t>11-13 years and </a:t>
            </a:r>
            <a:r>
              <a:rPr lang="en-NZ" cap="none" dirty="0">
                <a:latin typeface="Calibri" panose="020F0502020204030204" pitchFamily="34" charset="0"/>
                <a:cs typeface="Calibri" panose="020F0502020204030204" pitchFamily="34" charset="0"/>
              </a:rPr>
              <a:t>had been identified by their school as at risk of failing in the education system for a range of reasons such as lack of family support, lower level literacy or numeracy achievement, challenging behaviour, social isolation, oral language skill support needed</a:t>
            </a:r>
            <a:r>
              <a:rPr lang="en-NZ" cap="none" dirty="0" smtClean="0">
                <a:latin typeface="Calibri" panose="020F0502020204030204" pitchFamily="34" charset="0"/>
                <a:cs typeface="Calibri" panose="020F0502020204030204" pitchFamily="34" charset="0"/>
              </a:rPr>
              <a:t>. The </a:t>
            </a:r>
            <a:r>
              <a:rPr lang="en-NZ" cap="none" dirty="0" smtClean="0"/>
              <a:t> </a:t>
            </a:r>
            <a:r>
              <a:rPr lang="en-NZ" cap="none" dirty="0"/>
              <a:t>two services </a:t>
            </a:r>
            <a:r>
              <a:rPr lang="en-NZ" cap="none" dirty="0" smtClean="0"/>
              <a:t>Fiona had been placed with had very different organisational structures </a:t>
            </a:r>
            <a:r>
              <a:rPr lang="en-NZ" cap="none" dirty="0"/>
              <a:t>with the 2018 agency Fio</a:t>
            </a:r>
            <a:r>
              <a:rPr lang="en-NZ" cap="none" dirty="0">
                <a:latin typeface="Calibri" panose="020F0502020204030204" pitchFamily="34" charset="0"/>
                <a:cs typeface="Calibri" panose="020F0502020204030204" pitchFamily="34" charset="0"/>
              </a:rPr>
              <a:t>na was in using a WRAPAROUND model of support and </a:t>
            </a:r>
            <a:r>
              <a:rPr lang="en-NZ" cap="none" dirty="0" smtClean="0">
                <a:latin typeface="Calibri" panose="020F0502020204030204" pitchFamily="34" charset="0"/>
                <a:cs typeface="Calibri" panose="020F0502020204030204" pitchFamily="34" charset="0"/>
              </a:rPr>
              <a:t>flat inclusive structure and the </a:t>
            </a:r>
            <a:r>
              <a:rPr lang="en-NZ" cap="none" dirty="0">
                <a:latin typeface="Calibri" panose="020F0502020204030204" pitchFamily="34" charset="0"/>
                <a:cs typeface="Calibri" panose="020F0502020204030204" pitchFamily="34" charset="0"/>
              </a:rPr>
              <a:t>Pacific Trust using a more </a:t>
            </a:r>
            <a:r>
              <a:rPr lang="en-NZ" cap="none" dirty="0" smtClean="0">
                <a:latin typeface="Calibri" panose="020F0502020204030204" pitchFamily="34" charset="0"/>
                <a:cs typeface="Calibri" panose="020F0502020204030204" pitchFamily="34" charset="0"/>
              </a:rPr>
              <a:t>TRADITIONAL </a:t>
            </a:r>
            <a:r>
              <a:rPr lang="en-NZ" cap="none" dirty="0">
                <a:latin typeface="Calibri" panose="020F0502020204030204" pitchFamily="34" charset="0"/>
                <a:cs typeface="Calibri" panose="020F0502020204030204" pitchFamily="34" charset="0"/>
              </a:rPr>
              <a:t>HIERARCHIAL </a:t>
            </a:r>
            <a:r>
              <a:rPr lang="en-NZ" cap="none" dirty="0" smtClean="0">
                <a:latin typeface="Calibri" panose="020F0502020204030204" pitchFamily="34" charset="0"/>
                <a:cs typeface="Calibri" panose="020F0502020204030204" pitchFamily="34" charset="0"/>
              </a:rPr>
              <a:t>structure, in Fiona’s own words.</a:t>
            </a:r>
            <a:endParaRPr lang="en-NZ" cap="none" dirty="0">
              <a:latin typeface="Calibri" panose="020F0502020204030204" pitchFamily="34" charset="0"/>
              <a:cs typeface="Calibri" panose="020F0502020204030204" pitchFamily="34" charset="0"/>
            </a:endParaRPr>
          </a:p>
          <a:p>
            <a:endParaRPr lang="en-NZ"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532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780</TotalTime>
  <Words>1997</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Calibri</vt:lpstr>
      <vt:lpstr>Tw Cen MT</vt:lpstr>
      <vt:lpstr>Droplet</vt:lpstr>
      <vt:lpstr> Resilience in Practice?  A case study highlighting the need for collaboration in supporting Pasifika students in Tertiary Education </vt:lpstr>
      <vt:lpstr>Greetings from Dunedin</vt:lpstr>
      <vt:lpstr>My Background:</vt:lpstr>
      <vt:lpstr>ANNA’S BACKGROUND:</vt:lpstr>
      <vt:lpstr> What is Resilience ? : </vt:lpstr>
      <vt:lpstr>Personal qualities of a resilient individual:</vt:lpstr>
      <vt:lpstr>Resilience and well-being:</vt:lpstr>
      <vt:lpstr>Strategies which enhance resilience:</vt:lpstr>
      <vt:lpstr>Case study background information:</vt:lpstr>
      <vt:lpstr>Frameworks of practice</vt:lpstr>
      <vt:lpstr>Progress….</vt:lpstr>
      <vt:lpstr>Anna</vt:lpstr>
      <vt:lpstr>Coming back to resilience for Fiona…</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begin to research in special education?   An example examining research strategies for families who have children with physical disabilities which strengthen their resilience in New Zealand.</dc:title>
  <dc:creator>Barbara Fogarty (Perry)</dc:creator>
  <cp:lastModifiedBy>Barbara Fogarty (Perry)</cp:lastModifiedBy>
  <cp:revision>79</cp:revision>
  <dcterms:created xsi:type="dcterms:W3CDTF">2018-04-02T04:23:46Z</dcterms:created>
  <dcterms:modified xsi:type="dcterms:W3CDTF">2018-09-04T21:31:14Z</dcterms:modified>
</cp:coreProperties>
</file>