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2"/>
  </p:notesMasterIdLst>
  <p:sldIdLst>
    <p:sldId id="256" r:id="rId6"/>
    <p:sldId id="278" r:id="rId7"/>
    <p:sldId id="280" r:id="rId8"/>
    <p:sldId id="279" r:id="rId9"/>
    <p:sldId id="282" r:id="rId10"/>
    <p:sldId id="283" r:id="rId11"/>
    <p:sldId id="284" r:id="rId12"/>
    <p:sldId id="285" r:id="rId13"/>
    <p:sldId id="292" r:id="rId14"/>
    <p:sldId id="303" r:id="rId15"/>
    <p:sldId id="304" r:id="rId16"/>
    <p:sldId id="305" r:id="rId17"/>
    <p:sldId id="296" r:id="rId18"/>
    <p:sldId id="306" r:id="rId19"/>
    <p:sldId id="308" r:id="rId20"/>
    <p:sldId id="309" r:id="rId21"/>
    <p:sldId id="307" r:id="rId22"/>
    <p:sldId id="310" r:id="rId23"/>
    <p:sldId id="297" r:id="rId24"/>
    <p:sldId id="311" r:id="rId25"/>
    <p:sldId id="312" r:id="rId26"/>
    <p:sldId id="313" r:id="rId27"/>
    <p:sldId id="314" r:id="rId28"/>
    <p:sldId id="315" r:id="rId29"/>
    <p:sldId id="298"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sorterViewPr>
    <p:cViewPr>
      <p:scale>
        <a:sx n="100" d="100"/>
        <a:sy n="100" d="100"/>
      </p:scale>
      <p:origin x="0" y="-12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57524-39C8-41D6-90B7-9A57633872F2}" type="datetimeFigureOut">
              <a:rPr lang="en-NZ" smtClean="0"/>
              <a:t>5/09/2018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50967-BF29-4B6B-98EA-4D4D413DBA5B}" type="slidenum">
              <a:rPr lang="en-NZ" smtClean="0"/>
              <a:t>‹#›</a:t>
            </a:fld>
            <a:endParaRPr lang="en-NZ"/>
          </a:p>
        </p:txBody>
      </p:sp>
    </p:spTree>
    <p:extLst>
      <p:ext uri="{BB962C8B-B14F-4D97-AF65-F5344CB8AC3E}">
        <p14:creationId xmlns:p14="http://schemas.microsoft.com/office/powerpoint/2010/main" val="237628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199AF-AB7D-4AC9-8C33-A63ADFB3A1B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37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8F9424E-832B-418A-8D10-44002B98E421}" type="datetimeFigureOut">
              <a:rPr lang="en-NZ" smtClean="0"/>
              <a:t>5/09/2018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98310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8F9424E-832B-418A-8D10-44002B98E421}" type="datetimeFigureOut">
              <a:rPr lang="en-NZ" smtClean="0"/>
              <a:t>5/09/2018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31181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8F9424E-832B-418A-8D10-44002B98E421}" type="datetimeFigureOut">
              <a:rPr lang="en-NZ" smtClean="0"/>
              <a:t>5/09/2018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20838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49609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6404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12631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35798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881077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26056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0603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41963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8F9424E-832B-418A-8D10-44002B98E421}" type="datetimeFigureOut">
              <a:rPr lang="en-NZ" smtClean="0"/>
              <a:t>5/09/2018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1684495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10087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28999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56311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28800" y="3276600"/>
            <a:ext cx="10363200" cy="762000"/>
          </a:xfrm>
        </p:spPr>
        <p:txBody>
          <a:bodyPr/>
          <a:lstStyle>
            <a:lvl1pPr>
              <a:defRPr sz="4400"/>
            </a:lvl1pPr>
          </a:lstStyle>
          <a:p>
            <a:r>
              <a:rPr lang="en-GB"/>
              <a:t>Click to edit Master title style</a:t>
            </a:r>
          </a:p>
        </p:txBody>
      </p:sp>
      <p:sp>
        <p:nvSpPr>
          <p:cNvPr id="5123" name="Rectangle 3"/>
          <p:cNvSpPr>
            <a:spLocks noGrp="1" noChangeArrowheads="1"/>
          </p:cNvSpPr>
          <p:nvPr>
            <p:ph type="subTitle" idx="1"/>
          </p:nvPr>
        </p:nvSpPr>
        <p:spPr>
          <a:xfrm>
            <a:off x="1828800" y="4038600"/>
            <a:ext cx="9245600" cy="685800"/>
          </a:xfrm>
        </p:spPr>
        <p:txBody>
          <a:bodyPr/>
          <a:lstStyle>
            <a:lvl1pPr marL="0" indent="0">
              <a:buFontTx/>
              <a:buNone/>
              <a:defRPr/>
            </a:lvl1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12FC9C-65FA-40BD-B876-6BE52863D7D1}"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1753783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934AB1-7894-4A11-B003-A03D45906857}"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1431335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1FECD-435E-4A3F-981A-DE12C08F01EA}"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4255684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2641600" y="1371600"/>
            <a:ext cx="4216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7061200" y="1371600"/>
            <a:ext cx="4216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4864F-7F0A-4A4A-9619-3E66C8B71E0D}"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2841254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AF7C1E-B541-476B-B2D0-FD87EDBEA6A1}"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958568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8090E3-1094-4DB5-9023-8489E0D90A6C}"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4108480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30C3F2-7DCF-492E-A39E-398AAA7E81A8}"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335240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F9424E-832B-418A-8D10-44002B98E421}" type="datetimeFigureOut">
              <a:rPr lang="en-NZ" smtClean="0"/>
              <a:t>5/09/2018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3191852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F23DF-5295-43A2-B665-A86BD6FF8EAB}"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164827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51D0A-7DF3-4F63-8A46-7E7F348B7FD6}"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406293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A4FC9-97E6-4942-933B-A080FDA7CC7C}"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2866113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274638"/>
            <a:ext cx="2514600" cy="536416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524000" y="274638"/>
            <a:ext cx="73406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D7730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D7730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58D57A-7BE9-473B-97E0-1612A6BFA9B9}" type="slidenum">
              <a:rPr lang="en-GB" smtClean="0">
                <a:solidFill>
                  <a:srgbClr val="D7730F"/>
                </a:solidFill>
              </a:rPr>
              <a:pPr>
                <a:defRPr/>
              </a:pPr>
              <a:t>‹#›</a:t>
            </a:fld>
            <a:endParaRPr lang="en-GB">
              <a:solidFill>
                <a:srgbClr val="D7730F"/>
              </a:solidFill>
            </a:endParaRPr>
          </a:p>
        </p:txBody>
      </p:sp>
    </p:spTree>
    <p:extLst>
      <p:ext uri="{BB962C8B-B14F-4D97-AF65-F5344CB8AC3E}">
        <p14:creationId xmlns:p14="http://schemas.microsoft.com/office/powerpoint/2010/main" val="433808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32118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079621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782210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11126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268850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0005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8F9424E-832B-418A-8D10-44002B98E421}" type="datetimeFigureOut">
              <a:rPr lang="en-NZ" smtClean="0"/>
              <a:t>5/09/2018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2324452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01079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217824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24099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52931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02FE02D-3B3B-4C0F-8450-08886F98876E}"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D0C9CA98-DBC6-425D-82B6-6885B0D10ECA}"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435003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70719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742016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77463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310998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04376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8F9424E-832B-418A-8D10-44002B98E421}" type="datetimeFigureOut">
              <a:rPr lang="en-NZ" smtClean="0"/>
              <a:t>5/09/2018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2240155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75902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95152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81502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360580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020188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647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8F9424E-832B-418A-8D10-44002B98E421}" type="datetimeFigureOut">
              <a:rPr lang="en-NZ" smtClean="0"/>
              <a:t>5/09/2018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189485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9424E-832B-418A-8D10-44002B98E421}" type="datetimeFigureOut">
              <a:rPr lang="en-NZ" smtClean="0"/>
              <a:t>5/09/2018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440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F9424E-832B-418A-8D10-44002B98E421}" type="datetimeFigureOut">
              <a:rPr lang="en-NZ" smtClean="0"/>
              <a:t>5/09/2018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312238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F9424E-832B-418A-8D10-44002B98E421}" type="datetimeFigureOut">
              <a:rPr lang="en-NZ" smtClean="0"/>
              <a:t>5/09/2018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79309CD-12F0-4E95-A4F5-4A4C0F13CD86}" type="slidenum">
              <a:rPr lang="en-NZ" smtClean="0"/>
              <a:t>‹#›</a:t>
            </a:fld>
            <a:endParaRPr lang="en-NZ"/>
          </a:p>
        </p:txBody>
      </p:sp>
    </p:spTree>
    <p:extLst>
      <p:ext uri="{BB962C8B-B14F-4D97-AF65-F5344CB8AC3E}">
        <p14:creationId xmlns:p14="http://schemas.microsoft.com/office/powerpoint/2010/main" val="21764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9424E-832B-418A-8D10-44002B98E421}" type="datetimeFigureOut">
              <a:rPr lang="en-NZ" smtClean="0"/>
              <a:t>5/09/2018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309CD-12F0-4E95-A4F5-4A4C0F13CD86}" type="slidenum">
              <a:rPr lang="en-NZ" smtClean="0"/>
              <a:t>‹#›</a:t>
            </a:fld>
            <a:endParaRPr lang="en-NZ"/>
          </a:p>
        </p:txBody>
      </p:sp>
    </p:spTree>
    <p:extLst>
      <p:ext uri="{BB962C8B-B14F-4D97-AF65-F5344CB8AC3E}">
        <p14:creationId xmlns:p14="http://schemas.microsoft.com/office/powerpoint/2010/main" val="221574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0F446-F29B-440A-A98E-090857C15BC8}" type="datetimeFigureOut">
              <a:rPr lang="en-US" smtClean="0">
                <a:solidFill>
                  <a:prstClr val="black">
                    <a:tint val="75000"/>
                  </a:prstClr>
                </a:solidFill>
              </a:rPr>
              <a:pPr/>
              <a:t>9/5/2018</a:t>
            </a:fld>
            <a:endParaRPr lang="en-NZ">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299EA-034F-4FB8-8501-69AADF372FB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041752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74638"/>
            <a:ext cx="100584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641600" y="1371600"/>
            <a:ext cx="8636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609600" y="63055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D7730F"/>
              </a:solidFill>
            </a:endParaRPr>
          </a:p>
        </p:txBody>
      </p:sp>
      <p:sp>
        <p:nvSpPr>
          <p:cNvPr id="4101" name="Rectangle 5"/>
          <p:cNvSpPr>
            <a:spLocks noGrp="1" noChangeArrowheads="1"/>
          </p:cNvSpPr>
          <p:nvPr>
            <p:ph type="ftr" sz="quarter" idx="3"/>
          </p:nvPr>
        </p:nvSpPr>
        <p:spPr bwMode="auto">
          <a:xfrm>
            <a:off x="4165600" y="63055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D7730F"/>
              </a:solidFill>
            </a:endParaRPr>
          </a:p>
        </p:txBody>
      </p:sp>
      <p:sp>
        <p:nvSpPr>
          <p:cNvPr id="4102" name="Rectangle 6"/>
          <p:cNvSpPr>
            <a:spLocks noGrp="1" noChangeArrowheads="1"/>
          </p:cNvSpPr>
          <p:nvPr>
            <p:ph type="sldNum" sz="quarter" idx="4"/>
          </p:nvPr>
        </p:nvSpPr>
        <p:spPr bwMode="auto">
          <a:xfrm>
            <a:off x="8737600" y="63055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663C2A8-F5A7-43F1-8337-3860295BB2F1}" type="slidenum">
              <a:rPr lang="en-GB" smtClean="0">
                <a:solidFill>
                  <a:srgbClr val="D7730F"/>
                </a:solidFill>
              </a:rPr>
              <a:pPr fontAlgn="base">
                <a:spcBef>
                  <a:spcPct val="0"/>
                </a:spcBef>
                <a:spcAft>
                  <a:spcPct val="0"/>
                </a:spcAft>
                <a:defRPr/>
              </a:pPr>
              <a:t>‹#›</a:t>
            </a:fld>
            <a:endParaRPr lang="en-GB">
              <a:solidFill>
                <a:srgbClr val="D7730F"/>
              </a:solidFill>
            </a:endParaRPr>
          </a:p>
        </p:txBody>
      </p:sp>
    </p:spTree>
    <p:extLst>
      <p:ext uri="{BB962C8B-B14F-4D97-AF65-F5344CB8AC3E}">
        <p14:creationId xmlns:p14="http://schemas.microsoft.com/office/powerpoint/2010/main" val="298232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cs typeface="Arial" charset="0"/>
        </a:defRPr>
      </a:lvl2pPr>
      <a:lvl3pPr algn="l" rtl="0" eaLnBrk="0" fontAlgn="base" hangingPunct="0">
        <a:spcBef>
          <a:spcPct val="0"/>
        </a:spcBef>
        <a:spcAft>
          <a:spcPct val="0"/>
        </a:spcAft>
        <a:defRPr sz="4000">
          <a:solidFill>
            <a:schemeClr val="tx2"/>
          </a:solidFill>
          <a:latin typeface="Times New Roman" pitchFamily="18" charset="0"/>
          <a:cs typeface="Arial" charset="0"/>
        </a:defRPr>
      </a:lvl3pPr>
      <a:lvl4pPr algn="l" rtl="0" eaLnBrk="0" fontAlgn="base" hangingPunct="0">
        <a:spcBef>
          <a:spcPct val="0"/>
        </a:spcBef>
        <a:spcAft>
          <a:spcPct val="0"/>
        </a:spcAft>
        <a:defRPr sz="4000">
          <a:solidFill>
            <a:schemeClr val="tx2"/>
          </a:solidFill>
          <a:latin typeface="Times New Roman" pitchFamily="18" charset="0"/>
          <a:cs typeface="Arial" charset="0"/>
        </a:defRPr>
      </a:lvl4pPr>
      <a:lvl5pPr algn="l" rtl="0" eaLnBrk="0" fontAlgn="base" hangingPunct="0">
        <a:spcBef>
          <a:spcPct val="0"/>
        </a:spcBef>
        <a:spcAft>
          <a:spcPct val="0"/>
        </a:spcAft>
        <a:defRPr sz="4000">
          <a:solidFill>
            <a:schemeClr val="tx2"/>
          </a:solidFill>
          <a:latin typeface="Times New Roman" pitchFamily="18" charset="0"/>
          <a:cs typeface="Arial" charset="0"/>
        </a:defRPr>
      </a:lvl5pPr>
      <a:lvl6pPr marL="457200" algn="l" rtl="0" fontAlgn="base">
        <a:spcBef>
          <a:spcPct val="0"/>
        </a:spcBef>
        <a:spcAft>
          <a:spcPct val="0"/>
        </a:spcAft>
        <a:defRPr sz="4000">
          <a:solidFill>
            <a:schemeClr val="tx2"/>
          </a:solidFill>
          <a:latin typeface="Times New Roman" pitchFamily="18" charset="0"/>
          <a:cs typeface="Arial" charset="0"/>
        </a:defRPr>
      </a:lvl6pPr>
      <a:lvl7pPr marL="914400" algn="l" rtl="0" fontAlgn="base">
        <a:spcBef>
          <a:spcPct val="0"/>
        </a:spcBef>
        <a:spcAft>
          <a:spcPct val="0"/>
        </a:spcAft>
        <a:defRPr sz="4000">
          <a:solidFill>
            <a:schemeClr val="tx2"/>
          </a:solidFill>
          <a:latin typeface="Times New Roman" pitchFamily="18" charset="0"/>
          <a:cs typeface="Arial" charset="0"/>
        </a:defRPr>
      </a:lvl7pPr>
      <a:lvl8pPr marL="1371600" algn="l" rtl="0" fontAlgn="base">
        <a:spcBef>
          <a:spcPct val="0"/>
        </a:spcBef>
        <a:spcAft>
          <a:spcPct val="0"/>
        </a:spcAft>
        <a:defRPr sz="4000">
          <a:solidFill>
            <a:schemeClr val="tx2"/>
          </a:solidFill>
          <a:latin typeface="Times New Roman" pitchFamily="18" charset="0"/>
          <a:cs typeface="Arial" charset="0"/>
        </a:defRPr>
      </a:lvl8pPr>
      <a:lvl9pPr marL="1828800" algn="l" rtl="0" fontAlgn="base">
        <a:spcBef>
          <a:spcPct val="0"/>
        </a:spcBef>
        <a:spcAft>
          <a:spcPct val="0"/>
        </a:spcAft>
        <a:defRPr sz="40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FE02D-3B3B-4C0F-8450-08886F98876E}" type="datetimeFigureOut">
              <a:rPr lang="en-NZ" smtClean="0">
                <a:solidFill>
                  <a:prstClr val="black">
                    <a:tint val="75000"/>
                  </a:prstClr>
                </a:solidFill>
              </a:rPr>
              <a:pPr/>
              <a:t>5/09/2018</a:t>
            </a:fld>
            <a:endParaRPr lang="en-NZ" smtClean="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smtClean="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9CA98-DBC6-425D-82B6-6885B0D10ECA}" type="slidenum">
              <a:rPr lang="en-NZ" smtClean="0">
                <a:solidFill>
                  <a:prstClr val="black">
                    <a:tint val="75000"/>
                  </a:prstClr>
                </a:solidFill>
              </a:rPr>
              <a:pPr/>
              <a:t>‹#›</a:t>
            </a:fld>
            <a:endParaRPr lang="en-NZ" smtClean="0">
              <a:solidFill>
                <a:prstClr val="black">
                  <a:tint val="75000"/>
                </a:prstClr>
              </a:solidFill>
            </a:endParaRPr>
          </a:p>
        </p:txBody>
      </p:sp>
    </p:spTree>
    <p:extLst>
      <p:ext uri="{BB962C8B-B14F-4D97-AF65-F5344CB8AC3E}">
        <p14:creationId xmlns:p14="http://schemas.microsoft.com/office/powerpoint/2010/main" val="11940649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C09BA-0303-4D82-B4A1-68CCB9AABE51}" type="datetimeFigureOut">
              <a:rPr lang="en-NZ" smtClean="0">
                <a:solidFill>
                  <a:prstClr val="black">
                    <a:tint val="75000"/>
                  </a:prstClr>
                </a:solidFill>
              </a:rPr>
              <a:pPr/>
              <a:t>5/09/2018</a:t>
            </a:fld>
            <a:endParaRPr lang="en-NZ">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5574E-044C-4C6F-8626-1F3FEE814C48}"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509304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google.co.nz/url?sa=i&amp;rct=j&amp;q=&amp;esrc=s&amp;frm=1&amp;source=images&amp;cd=&amp;cad=rja&amp;uact=8&amp;ved=0CAcQjRxqFQoTCNT2gKXamMkCFYEllAod_qYK9w&amp;url=https://ucnewsblog.wordpress.com/2011/11/16/seeking-faculty-and-staff-event-feedback/copy-of-focusgroup/&amp;psig=AFQjCNER_w7F8LB8DRufr17pQ2cBoahakg&amp;ust=1447892570787457" TargetMode="External"/><Relationship Id="rId7" Type="http://schemas.openxmlformats.org/officeDocument/2006/relationships/hyperlink" Target="http://www.google.co.nz/url?sa=i&amp;rct=j&amp;q=&amp;esrc=s&amp;frm=1&amp;source=images&amp;cd=&amp;cad=rja&amp;uact=8&amp;ved=0ahUKEwjc4qnzsKXJAhWBwpQKHZ5UCNgQjRwIBw&amp;url=http://www.internations.org/magazine/11-cross-cultural-communication&amp;psig=AFQjCNEglTRu49F6TJi4vsfwB8SP_zndEA&amp;ust=1448328092993665"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hyperlink" Target="http://www.google.co.nz/url?sa=i&amp;rct=j&amp;q=&amp;esrc=s&amp;frm=1&amp;source=images&amp;cd=&amp;cad=rja&amp;uact=8&amp;ved=0CAcQjRxqFQoTCNWbioXbmMkCFUEXlAodeaMBkQ&amp;url=http://csstechnology.edublogs.org/category/grade-4/&amp;bvm=bv.107763241,d.dGo&amp;psig=AFQjCNG3c-7PJwZ2lO4Tzn1NxXAR68MciA&amp;ust=1447892666114861"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victoria.ac.nz/students/get-involved/international/buddy"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anterbury.ac.nz/life/co-curricular-record-ccr/ccr-activities/ucic-buddy"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nz/url?sa=i&amp;rct=j&amp;q=&amp;esrc=s&amp;frm=1&amp;source=images&amp;cd=&amp;cad=rja&amp;uact=8&amp;ved=0ahUKEwiZvafrh6XJAhXD5qYKHbexBbwQjRwIBw&amp;url=http://barnetalliance.org/2014/02/&amp;psig=AFQjCNFWhuOu-7fI59yqDcGhLSSKba-JuA&amp;ust=1448317105234979" TargetMode="Externa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3.bp.blogspot.com/-1obw8ndH30Y/Tpnet-1O7qI/AAAAAAAAAX8/pqK8fYHI9FY/s1600/Eden-Wen-resize1.jpg" TargetMode="External"/><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hyperlink" Target="http://www.google.co.nz/url?sa=i&amp;rct=j&amp;q=&amp;esrc=s&amp;frm=1&amp;source=images&amp;cd=&amp;cad=rja&amp;uact=8&amp;ved=0CAcQjRxqFQoTCPaivMT9mskCFeSspgodUm4GVg&amp;url=http://www.reshareit.com/best-friends-forever/&amp;psig=AFQjCNECGY7rulRUNg4_su-gFDJ3W9levA&amp;ust=1447970729891594"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www.google.co.nz/url?sa=i&amp;rct=j&amp;q=&amp;esrc=s&amp;frm=1&amp;source=images&amp;cd=&amp;cad=rja&amp;docid=7tPxFXQdpvPMKM&amp;tbnid=gWyweYUy4WZUQM:&amp;ved=0CAUQjRw&amp;url=http://chineseleafwrap.blogspot.com/2011/01/birds-of-feather-flock-together.html&amp;ei=p1b5UoCyOcLMkwWJwIAY&amp;bvm=bv.61190604,d.dGI&amp;psig=AFQjCNHJUOdp4Z0kIT5zGw6y-pyf9Zi2VA&amp;ust=1392158699128939"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nz/url?sa=i&amp;rct=j&amp;q=&amp;esrc=s&amp;frm=1&amp;source=images&amp;cd=&amp;cad=rja&amp;uact=8&amp;ved=0CAcQjRxqFQoTCNT2gKXamMkCFYEllAod_qYK9w&amp;url=https://ucnewsblog.wordpress.com/2011/11/16/seeking-faculty-and-staff-event-feedback/copy-of-focusgroup/&amp;psig=AFQjCNER_w7F8LB8DRufr17pQ2cBoahakg&amp;ust=1447892570787457" TargetMode="Externa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hyperlink" Target="http://www.google.co.nz/url?sa=i&amp;rct=j&amp;q=&amp;esrc=s&amp;frm=1&amp;source=images&amp;cd=&amp;cad=rja&amp;uact=8&amp;ved=0CAcQjRxqFQoTCNWbioXbmMkCFUEXlAodeaMBkQ&amp;url=http://csstechnology.edublogs.org/category/grade-4/&amp;bvm=bv.107763241,d.dGo&amp;psig=AFQjCNG3c-7PJwZ2lO4Tzn1NxXAR68MciA&amp;ust=144789266611486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325" y="457200"/>
            <a:ext cx="11260184" cy="1815882"/>
          </a:xfrm>
          <a:prstGeom prst="rect">
            <a:avLst/>
          </a:prstGeom>
          <a:noFill/>
          <a:ln>
            <a:solidFill>
              <a:schemeClr val="tx1"/>
            </a:solidFill>
          </a:ln>
        </p:spPr>
        <p:txBody>
          <a:bodyPr wrap="square" rtlCol="0">
            <a:spAutoFit/>
          </a:bodyPr>
          <a:lstStyle/>
          <a:p>
            <a:pPr algn="ctr"/>
            <a:r>
              <a:rPr lang="en-NZ" sz="2800" b="1" dirty="0"/>
              <a:t>What role do </a:t>
            </a:r>
            <a:endParaRPr lang="en-NZ" sz="2800" b="1" dirty="0" smtClean="0"/>
          </a:p>
          <a:p>
            <a:pPr algn="ctr"/>
            <a:r>
              <a:rPr lang="en-NZ" sz="2800" b="1" dirty="0" smtClean="0"/>
              <a:t>Tertiary Education Institutions </a:t>
            </a:r>
          </a:p>
          <a:p>
            <a:pPr algn="ctr"/>
            <a:r>
              <a:rPr lang="en-NZ" sz="2800" b="1" dirty="0" smtClean="0"/>
              <a:t>play </a:t>
            </a:r>
            <a:r>
              <a:rPr lang="en-NZ" sz="2800" b="1" dirty="0"/>
              <a:t>in facilitating contact and friendship formation between </a:t>
            </a:r>
            <a:endParaRPr lang="en-NZ" sz="2800" b="1" dirty="0" smtClean="0"/>
          </a:p>
          <a:p>
            <a:pPr algn="ctr"/>
            <a:r>
              <a:rPr lang="en-NZ" sz="2800" b="1" dirty="0" smtClean="0"/>
              <a:t>international students from the Pacific Islands and </a:t>
            </a:r>
            <a:r>
              <a:rPr lang="en-NZ" sz="2800" b="1" dirty="0"/>
              <a:t>New Zealand students?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3975"/>
            <a:ext cx="4762500" cy="17240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507" y="5581987"/>
            <a:ext cx="4076793" cy="828000"/>
          </a:xfrm>
          <a:prstGeom prst="rect">
            <a:avLst/>
          </a:prstGeom>
        </p:spPr>
      </p:pic>
      <p:sp>
        <p:nvSpPr>
          <p:cNvPr id="7" name="TextBox 6"/>
          <p:cNvSpPr txBox="1"/>
          <p:nvPr/>
        </p:nvSpPr>
        <p:spPr>
          <a:xfrm>
            <a:off x="4996542" y="3004204"/>
            <a:ext cx="2037806" cy="1754326"/>
          </a:xfrm>
          <a:prstGeom prst="rect">
            <a:avLst/>
          </a:prstGeom>
          <a:noFill/>
        </p:spPr>
        <p:txBody>
          <a:bodyPr wrap="square" rtlCol="0">
            <a:spAutoFit/>
          </a:bodyPr>
          <a:lstStyle/>
          <a:p>
            <a:pPr algn="ctr"/>
            <a:r>
              <a:rPr lang="en-NZ" dirty="0"/>
              <a:t>Franco </a:t>
            </a:r>
            <a:r>
              <a:rPr lang="en-NZ" dirty="0" smtClean="0"/>
              <a:t>Vaccarino</a:t>
            </a:r>
            <a:r>
              <a:rPr lang="en-NZ" dirty="0"/>
              <a:t> </a:t>
            </a:r>
          </a:p>
          <a:p>
            <a:pPr algn="ctr"/>
            <a:r>
              <a:rPr lang="en-NZ" dirty="0"/>
              <a:t>Angela </a:t>
            </a:r>
            <a:r>
              <a:rPr lang="en-NZ" dirty="0" smtClean="0"/>
              <a:t>Feekery</a:t>
            </a:r>
            <a:r>
              <a:rPr lang="en-NZ" dirty="0"/>
              <a:t> </a:t>
            </a:r>
          </a:p>
          <a:p>
            <a:pPr algn="ctr"/>
            <a:r>
              <a:rPr lang="it-IT" dirty="0"/>
              <a:t>Vivita </a:t>
            </a:r>
            <a:r>
              <a:rPr lang="it-IT" dirty="0" smtClean="0"/>
              <a:t>Matanimeke</a:t>
            </a:r>
          </a:p>
          <a:p>
            <a:pPr algn="ctr"/>
            <a:endParaRPr lang="it-IT" dirty="0"/>
          </a:p>
          <a:p>
            <a:pPr algn="ctr"/>
            <a:endParaRPr lang="it-IT" dirty="0" smtClean="0"/>
          </a:p>
          <a:p>
            <a:pPr algn="ctr"/>
            <a:r>
              <a:rPr lang="it-IT" dirty="0" smtClean="0"/>
              <a:t>7 September 2018</a:t>
            </a:r>
            <a:endParaRPr lang="en-NZ" dirty="0"/>
          </a:p>
        </p:txBody>
      </p:sp>
    </p:spTree>
    <p:extLst>
      <p:ext uri="{BB962C8B-B14F-4D97-AF65-F5344CB8AC3E}">
        <p14:creationId xmlns:p14="http://schemas.microsoft.com/office/powerpoint/2010/main" val="2852259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0640"/>
            <a:ext cx="12192000" cy="461665"/>
          </a:xfrm>
          <a:prstGeom prst="rect">
            <a:avLst/>
          </a:prstGeom>
          <a:solidFill>
            <a:srgbClr val="CCECFF"/>
          </a:solidFill>
          <a:ln>
            <a:solidFill>
              <a:schemeClr val="tx1"/>
            </a:solidFill>
          </a:ln>
        </p:spPr>
        <p:txBody>
          <a:bodyPr wrap="square" rtlCol="0">
            <a:spAutoFit/>
          </a:bodyPr>
          <a:lstStyle/>
          <a:p>
            <a:pPr algn="ctr"/>
            <a:r>
              <a:rPr lang="en-NZ" sz="2400" dirty="0" smtClean="0">
                <a:ln w="0"/>
                <a:solidFill>
                  <a:prstClr val="black"/>
                </a:solidFill>
                <a:effectLst>
                  <a:outerShdw blurRad="38100" dist="19050" dir="2700000" algn="tl" rotWithShape="0">
                    <a:prstClr val="black">
                      <a:alpha val="40000"/>
                    </a:prstClr>
                  </a:outerShdw>
                </a:effectLst>
                <a:latin typeface="Calibri"/>
              </a:rPr>
              <a:t>Benefits of having New Zealand Friends</a:t>
            </a:r>
            <a:endParaRPr lang="en-NZ" sz="2400" dirty="0">
              <a:ln w="0"/>
              <a:solidFill>
                <a:prstClr val="black"/>
              </a:solidFill>
              <a:latin typeface="Calibri"/>
            </a:endParaRPr>
          </a:p>
        </p:txBody>
      </p:sp>
      <p:sp>
        <p:nvSpPr>
          <p:cNvPr id="3" name="TextBox 2"/>
          <p:cNvSpPr txBox="1"/>
          <p:nvPr/>
        </p:nvSpPr>
        <p:spPr>
          <a:xfrm>
            <a:off x="648789" y="926853"/>
            <a:ext cx="10894422" cy="2031325"/>
          </a:xfrm>
          <a:prstGeom prst="rect">
            <a:avLst/>
          </a:prstGeom>
          <a:solidFill>
            <a:srgbClr val="CCECFF"/>
          </a:solidFill>
          <a:ln>
            <a:solidFill>
              <a:schemeClr val="tx1"/>
            </a:solidFill>
          </a:ln>
        </p:spPr>
        <p:txBody>
          <a:bodyPr wrap="square" rtlCol="0">
            <a:spAutoFit/>
          </a:bodyPr>
          <a:lstStyle/>
          <a:p>
            <a:r>
              <a:rPr lang="en-NZ" b="1" dirty="0"/>
              <a:t>Learning new things</a:t>
            </a:r>
            <a:endParaRPr lang="en-NZ" dirty="0"/>
          </a:p>
          <a:p>
            <a:r>
              <a:rPr lang="en-NZ" dirty="0"/>
              <a:t>Like you’re a more well-rounded person by interacting with them and knowing about them.  </a:t>
            </a:r>
            <a:endParaRPr lang="en-NZ" dirty="0" smtClean="0"/>
          </a:p>
          <a:p>
            <a:r>
              <a:rPr lang="en-NZ" dirty="0" smtClean="0"/>
              <a:t>They </a:t>
            </a:r>
            <a:r>
              <a:rPr lang="en-NZ" dirty="0"/>
              <a:t>share their culture with you</a:t>
            </a:r>
            <a:r>
              <a:rPr lang="en-NZ" dirty="0" smtClean="0"/>
              <a:t>.</a:t>
            </a:r>
            <a:endParaRPr lang="en-NZ" dirty="0"/>
          </a:p>
          <a:p>
            <a:r>
              <a:rPr lang="en-NZ" dirty="0"/>
              <a:t>Learn from them - you learn how they do things differently.</a:t>
            </a:r>
          </a:p>
          <a:p>
            <a:r>
              <a:rPr lang="en-NZ" dirty="0"/>
              <a:t>They can help you adapt to the lifestyle/culture etc.</a:t>
            </a:r>
          </a:p>
          <a:p>
            <a:r>
              <a:rPr lang="en-NZ" dirty="0"/>
              <a:t>Broaden one's knowledge and experiences.</a:t>
            </a:r>
          </a:p>
          <a:p>
            <a:r>
              <a:rPr lang="en-NZ" dirty="0"/>
              <a:t>We learn a lot from </a:t>
            </a:r>
            <a:r>
              <a:rPr lang="en-NZ" dirty="0" err="1" smtClean="0"/>
              <a:t>palagis</a:t>
            </a:r>
            <a:r>
              <a:rPr lang="en-NZ" dirty="0"/>
              <a:t>, for instance their time management skills is something that I admire</a:t>
            </a:r>
            <a:r>
              <a:rPr lang="en-NZ" dirty="0" smtClean="0"/>
              <a:t>.</a:t>
            </a:r>
            <a:r>
              <a:rPr lang="en-NZ" b="1" dirty="0"/>
              <a:t> </a:t>
            </a:r>
            <a:endParaRPr lang="en-NZ" b="1" dirty="0" smtClean="0"/>
          </a:p>
        </p:txBody>
      </p:sp>
      <p:sp>
        <p:nvSpPr>
          <p:cNvPr id="4" name="TextBox 3"/>
          <p:cNvSpPr txBox="1"/>
          <p:nvPr/>
        </p:nvSpPr>
        <p:spPr>
          <a:xfrm>
            <a:off x="648789" y="3267363"/>
            <a:ext cx="10894422" cy="2031325"/>
          </a:xfrm>
          <a:prstGeom prst="rect">
            <a:avLst/>
          </a:prstGeom>
          <a:solidFill>
            <a:srgbClr val="CCECFF"/>
          </a:solidFill>
          <a:ln>
            <a:solidFill>
              <a:schemeClr val="tx1"/>
            </a:solidFill>
          </a:ln>
        </p:spPr>
        <p:txBody>
          <a:bodyPr wrap="square" rtlCol="0">
            <a:spAutoFit/>
          </a:bodyPr>
          <a:lstStyle/>
          <a:p>
            <a:r>
              <a:rPr lang="en-NZ" b="1" dirty="0"/>
              <a:t>Open your mind to news ways of thinking</a:t>
            </a:r>
            <a:endParaRPr lang="en-NZ" dirty="0"/>
          </a:p>
          <a:p>
            <a:r>
              <a:rPr lang="en-NZ" dirty="0"/>
              <a:t>Kiwis really give you that freedom to be yourself and to give you confidence because they just make you come out of your shell and just express yourself freely.</a:t>
            </a:r>
          </a:p>
          <a:p>
            <a:r>
              <a:rPr lang="en-NZ" dirty="0"/>
              <a:t>You get to develop yourself and then you get to be comfortable being yourself.</a:t>
            </a:r>
          </a:p>
          <a:p>
            <a:r>
              <a:rPr lang="en-NZ" dirty="0"/>
              <a:t>Different perspectives so we learn new things.</a:t>
            </a:r>
          </a:p>
          <a:p>
            <a:r>
              <a:rPr lang="en-NZ" dirty="0"/>
              <a:t>Makes you more understanding because you are exposed to a different culture.</a:t>
            </a:r>
          </a:p>
          <a:p>
            <a:r>
              <a:rPr lang="en-NZ" dirty="0"/>
              <a:t>Different perspectives allow me to go out of my comfort </a:t>
            </a:r>
            <a:r>
              <a:rPr lang="en-NZ" dirty="0" smtClean="0"/>
              <a:t>zone.</a:t>
            </a:r>
            <a:endParaRPr lang="en-NZ" dirty="0"/>
          </a:p>
        </p:txBody>
      </p:sp>
      <p:sp>
        <p:nvSpPr>
          <p:cNvPr id="5" name="TextBox 4"/>
          <p:cNvSpPr txBox="1"/>
          <p:nvPr/>
        </p:nvSpPr>
        <p:spPr>
          <a:xfrm>
            <a:off x="648789" y="5607873"/>
            <a:ext cx="10894422" cy="1200329"/>
          </a:xfrm>
          <a:prstGeom prst="rect">
            <a:avLst/>
          </a:prstGeom>
          <a:solidFill>
            <a:srgbClr val="CCECFF"/>
          </a:solidFill>
          <a:ln>
            <a:solidFill>
              <a:schemeClr val="tx1"/>
            </a:solidFill>
          </a:ln>
        </p:spPr>
        <p:txBody>
          <a:bodyPr wrap="square" rtlCol="0">
            <a:spAutoFit/>
          </a:bodyPr>
          <a:lstStyle/>
          <a:p>
            <a:r>
              <a:rPr lang="en-NZ" b="1" dirty="0"/>
              <a:t>Help/support</a:t>
            </a:r>
            <a:endParaRPr lang="en-NZ" dirty="0"/>
          </a:p>
          <a:p>
            <a:r>
              <a:rPr lang="en-NZ" dirty="0"/>
              <a:t>They help you with your academic stuff because they’re really good at English.  </a:t>
            </a:r>
          </a:p>
          <a:p>
            <a:r>
              <a:rPr lang="en-NZ" dirty="0"/>
              <a:t>I always go to them if I need help with like white things.</a:t>
            </a:r>
          </a:p>
          <a:p>
            <a:r>
              <a:rPr lang="en-NZ" dirty="0"/>
              <a:t>They can help you with some English language and the way of living in their country</a:t>
            </a:r>
            <a:r>
              <a:rPr lang="en-NZ" dirty="0" smtClean="0"/>
              <a:t>.</a:t>
            </a:r>
            <a:r>
              <a:rPr lang="en-NZ" dirty="0"/>
              <a:t> </a:t>
            </a:r>
          </a:p>
        </p:txBody>
      </p:sp>
    </p:spTree>
    <p:extLst>
      <p:ext uri="{BB962C8B-B14F-4D97-AF65-F5344CB8AC3E}">
        <p14:creationId xmlns:p14="http://schemas.microsoft.com/office/powerpoint/2010/main" val="34039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789" y="1092170"/>
            <a:ext cx="10894422" cy="2031325"/>
          </a:xfrm>
          <a:prstGeom prst="rect">
            <a:avLst/>
          </a:prstGeom>
          <a:solidFill>
            <a:srgbClr val="CCECFF"/>
          </a:solidFill>
          <a:ln>
            <a:solidFill>
              <a:schemeClr val="tx1"/>
            </a:solidFill>
          </a:ln>
        </p:spPr>
        <p:txBody>
          <a:bodyPr wrap="square" rtlCol="0">
            <a:spAutoFit/>
          </a:bodyPr>
          <a:lstStyle/>
          <a:p>
            <a:r>
              <a:rPr lang="en-NZ" b="1" dirty="0"/>
              <a:t>Culture/lifestyle</a:t>
            </a:r>
            <a:endParaRPr lang="en-NZ" dirty="0"/>
          </a:p>
          <a:p>
            <a:r>
              <a:rPr lang="en-NZ" dirty="0"/>
              <a:t>I think the main barrier is the culture difference.  </a:t>
            </a:r>
          </a:p>
          <a:p>
            <a:r>
              <a:rPr lang="en-NZ" dirty="0" smtClean="0"/>
              <a:t>It’s </a:t>
            </a:r>
            <a:r>
              <a:rPr lang="en-NZ" dirty="0"/>
              <a:t>just culture.  It’s just like we’ll say some things they just don’t understand, you know?  There are those common things we have with our Islanders that we don’t have with them.  </a:t>
            </a:r>
          </a:p>
          <a:p>
            <a:r>
              <a:rPr lang="en-NZ" dirty="0"/>
              <a:t>Well, they don’t understand how we are, so we don’t click.</a:t>
            </a:r>
          </a:p>
          <a:p>
            <a:r>
              <a:rPr lang="en-NZ" dirty="0"/>
              <a:t>I don't have the same cultural reference points as they do so I don't get some things they do.</a:t>
            </a:r>
          </a:p>
          <a:p>
            <a:r>
              <a:rPr lang="en-NZ" dirty="0"/>
              <a:t>Their values and morals are different from mine</a:t>
            </a:r>
            <a:r>
              <a:rPr lang="en-NZ" dirty="0" smtClean="0"/>
              <a:t>.</a:t>
            </a:r>
            <a:endParaRPr lang="en-NZ" dirty="0"/>
          </a:p>
        </p:txBody>
      </p:sp>
      <p:sp>
        <p:nvSpPr>
          <p:cNvPr id="6" name="TextBox 5"/>
          <p:cNvSpPr txBox="1"/>
          <p:nvPr/>
        </p:nvSpPr>
        <p:spPr>
          <a:xfrm>
            <a:off x="0" y="250640"/>
            <a:ext cx="12192000" cy="461665"/>
          </a:xfrm>
          <a:prstGeom prst="rect">
            <a:avLst/>
          </a:prstGeom>
          <a:solidFill>
            <a:srgbClr val="CCECFF"/>
          </a:solidFill>
          <a:ln>
            <a:solidFill>
              <a:schemeClr val="tx1"/>
            </a:solidFill>
          </a:ln>
        </p:spPr>
        <p:txBody>
          <a:bodyPr wrap="square" rtlCol="0">
            <a:spAutoFit/>
          </a:bodyPr>
          <a:lstStyle/>
          <a:p>
            <a:pPr algn="ctr"/>
            <a:r>
              <a:rPr lang="en-NZ" sz="2400" dirty="0" smtClean="0">
                <a:ln w="0"/>
                <a:solidFill>
                  <a:prstClr val="black"/>
                </a:solidFill>
                <a:effectLst>
                  <a:outerShdw blurRad="38100" dist="19050" dir="2700000" algn="tl" rotWithShape="0">
                    <a:prstClr val="black">
                      <a:alpha val="40000"/>
                    </a:prstClr>
                  </a:outerShdw>
                </a:effectLst>
                <a:latin typeface="Calibri"/>
              </a:rPr>
              <a:t>Barriers to making New Zealand Friends</a:t>
            </a:r>
            <a:endParaRPr lang="en-NZ" sz="2400" dirty="0">
              <a:ln w="0"/>
              <a:solidFill>
                <a:prstClr val="black"/>
              </a:solidFill>
              <a:latin typeface="Calibri"/>
            </a:endParaRPr>
          </a:p>
        </p:txBody>
      </p:sp>
      <p:sp>
        <p:nvSpPr>
          <p:cNvPr id="7" name="TextBox 6"/>
          <p:cNvSpPr txBox="1"/>
          <p:nvPr/>
        </p:nvSpPr>
        <p:spPr>
          <a:xfrm>
            <a:off x="648789" y="3503360"/>
            <a:ext cx="10894422" cy="1754326"/>
          </a:xfrm>
          <a:prstGeom prst="rect">
            <a:avLst/>
          </a:prstGeom>
          <a:solidFill>
            <a:srgbClr val="CCECFF"/>
          </a:solidFill>
          <a:ln>
            <a:solidFill>
              <a:schemeClr val="tx1"/>
            </a:solidFill>
          </a:ln>
        </p:spPr>
        <p:txBody>
          <a:bodyPr wrap="square" rtlCol="0">
            <a:spAutoFit/>
          </a:bodyPr>
          <a:lstStyle/>
          <a:p>
            <a:r>
              <a:rPr lang="en-NZ" b="1" dirty="0"/>
              <a:t> Stereotyping/racism</a:t>
            </a:r>
            <a:endParaRPr lang="en-NZ" dirty="0"/>
          </a:p>
          <a:p>
            <a:r>
              <a:rPr lang="en-NZ" dirty="0"/>
              <a:t>“Must be an Islander” when something bad happens. And when you hear it as an Islander who came from the Islands, you feel anger, but mostly sadness.  </a:t>
            </a:r>
          </a:p>
          <a:p>
            <a:r>
              <a:rPr lang="en-NZ" dirty="0"/>
              <a:t>I think there’s a bit of racism.</a:t>
            </a:r>
          </a:p>
          <a:p>
            <a:r>
              <a:rPr lang="en-NZ" dirty="0"/>
              <a:t>It’s the stereotyping.  The common stereotyping is that Islanders are not smart.</a:t>
            </a:r>
          </a:p>
          <a:p>
            <a:r>
              <a:rPr lang="en-NZ" dirty="0"/>
              <a:t>They sometimes don't understand your way of life and culture and sometimes judge you because of it. </a:t>
            </a:r>
          </a:p>
        </p:txBody>
      </p:sp>
      <p:sp>
        <p:nvSpPr>
          <p:cNvPr id="8" name="TextBox 7"/>
          <p:cNvSpPr txBox="1"/>
          <p:nvPr/>
        </p:nvSpPr>
        <p:spPr>
          <a:xfrm>
            <a:off x="648789" y="5534687"/>
            <a:ext cx="10894422" cy="923330"/>
          </a:xfrm>
          <a:prstGeom prst="rect">
            <a:avLst/>
          </a:prstGeom>
          <a:solidFill>
            <a:srgbClr val="CCECFF"/>
          </a:solidFill>
          <a:ln>
            <a:solidFill>
              <a:schemeClr val="tx1"/>
            </a:solidFill>
          </a:ln>
        </p:spPr>
        <p:txBody>
          <a:bodyPr wrap="square" rtlCol="0">
            <a:spAutoFit/>
          </a:bodyPr>
          <a:lstStyle/>
          <a:p>
            <a:r>
              <a:rPr lang="en-NZ" b="1" dirty="0"/>
              <a:t>Language/accents</a:t>
            </a:r>
            <a:endParaRPr lang="en-NZ" dirty="0"/>
          </a:p>
          <a:p>
            <a:r>
              <a:rPr lang="en-NZ" dirty="0"/>
              <a:t>Sometimes I didn’t understand them.  </a:t>
            </a:r>
          </a:p>
          <a:p>
            <a:r>
              <a:rPr lang="en-NZ" dirty="0"/>
              <a:t>Maybe you speak good English, but they don’t understand your accent.  </a:t>
            </a:r>
          </a:p>
        </p:txBody>
      </p:sp>
    </p:spTree>
    <p:extLst>
      <p:ext uri="{BB962C8B-B14F-4D97-AF65-F5344CB8AC3E}">
        <p14:creationId xmlns:p14="http://schemas.microsoft.com/office/powerpoint/2010/main" val="323484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88274" y="3575089"/>
            <a:ext cx="3553097" cy="2625634"/>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000" b="1" i="0" u="none" strike="noStrike" kern="1200" cap="none" spc="0" normalizeH="0" baseline="0" noProof="0" dirty="0" smtClean="0">
                <a:ln>
                  <a:noFill/>
                </a:ln>
                <a:solidFill>
                  <a:prstClr val="white"/>
                </a:solidFill>
                <a:effectLst/>
                <a:uLnTx/>
                <a:uFillTx/>
                <a:latin typeface="Calibri" panose="020F0502020204030204"/>
                <a:ea typeface="+mn-ea"/>
                <a:cs typeface="+mn-cs"/>
              </a:rPr>
              <a:t>ACADEMIC</a:t>
            </a:r>
            <a:endParaRPr kumimoji="0" lang="en-NZ"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val 2"/>
          <p:cNvSpPr/>
          <p:nvPr/>
        </p:nvSpPr>
        <p:spPr>
          <a:xfrm>
            <a:off x="7781109" y="3575089"/>
            <a:ext cx="3553097" cy="2625634"/>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000" b="1" i="0" u="none" strike="noStrike" kern="1200" cap="none" spc="0" normalizeH="0" baseline="0" noProof="0" dirty="0" smtClean="0">
                <a:ln>
                  <a:noFill/>
                </a:ln>
                <a:solidFill>
                  <a:prstClr val="white"/>
                </a:solidFill>
                <a:effectLst/>
                <a:uLnTx/>
                <a:uFillTx/>
                <a:latin typeface="Calibri" panose="020F0502020204030204"/>
                <a:ea typeface="+mn-ea"/>
                <a:cs typeface="+mn-cs"/>
              </a:rPr>
              <a:t>SOCIO-CULTURAL</a:t>
            </a:r>
            <a:endParaRPr kumimoji="0" lang="en-NZ"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ular Callout 5"/>
          <p:cNvSpPr/>
          <p:nvPr/>
        </p:nvSpPr>
        <p:spPr>
          <a:xfrm>
            <a:off x="2338251" y="666206"/>
            <a:ext cx="7602583" cy="1724297"/>
          </a:xfrm>
          <a:prstGeom prst="wedgeRoundRectCallout">
            <a:avLst>
              <a:gd name="adj1" fmla="val 78137"/>
              <a:gd name="adj2" fmla="val -1894"/>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2800" b="1" dirty="0">
                <a:solidFill>
                  <a:schemeClr val="bg1"/>
                </a:solidFill>
              </a:rPr>
              <a:t>So what do Tertiary Education Institutions have to do with international Pacific Island students’ friendships?</a:t>
            </a:r>
          </a:p>
        </p:txBody>
      </p:sp>
      <p:sp>
        <p:nvSpPr>
          <p:cNvPr id="7" name="Rectangle 6"/>
          <p:cNvSpPr/>
          <p:nvPr/>
        </p:nvSpPr>
        <p:spPr>
          <a:xfrm>
            <a:off x="888275" y="3575089"/>
            <a:ext cx="3553096" cy="578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smtClean="0"/>
              <a:t>Tertiary Education Institutions</a:t>
            </a:r>
            <a:endParaRPr lang="en-NZ" sz="2000" b="1" dirty="0"/>
          </a:p>
        </p:txBody>
      </p:sp>
      <p:sp>
        <p:nvSpPr>
          <p:cNvPr id="8" name="Rectangle 7"/>
          <p:cNvSpPr/>
          <p:nvPr/>
        </p:nvSpPr>
        <p:spPr>
          <a:xfrm>
            <a:off x="7781109" y="3575089"/>
            <a:ext cx="3553096" cy="578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smtClean="0"/>
              <a:t>Friendships</a:t>
            </a:r>
            <a:endParaRPr lang="en-NZ" sz="2000" b="1" dirty="0"/>
          </a:p>
        </p:txBody>
      </p:sp>
    </p:spTree>
    <p:extLst>
      <p:ext uri="{BB962C8B-B14F-4D97-AF65-F5344CB8AC3E}">
        <p14:creationId xmlns:p14="http://schemas.microsoft.com/office/powerpoint/2010/main" val="408487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607" y="1054684"/>
            <a:ext cx="8208912" cy="4662815"/>
          </a:xfrm>
          <a:prstGeom prst="rect">
            <a:avLst/>
          </a:prstGeom>
          <a:noFill/>
        </p:spPr>
        <p:txBody>
          <a:bodyPr wrap="square" rtlCol="0">
            <a:spAutoFit/>
          </a:bodyPr>
          <a:lstStyle/>
          <a:p>
            <a:r>
              <a:rPr lang="en-NZ" sz="2200" dirty="0">
                <a:solidFill>
                  <a:prstClr val="black"/>
                </a:solidFill>
                <a:latin typeface="Calibri"/>
              </a:rPr>
              <a:t>Social relationships play a critical role in </a:t>
            </a:r>
            <a:r>
              <a:rPr lang="en-NZ" sz="2200" b="1" dirty="0">
                <a:solidFill>
                  <a:srgbClr val="FF0000"/>
                </a:solidFill>
                <a:latin typeface="Calibri"/>
              </a:rPr>
              <a:t>enriching quality of life </a:t>
            </a:r>
            <a:r>
              <a:rPr lang="en-NZ" sz="2200" dirty="0">
                <a:solidFill>
                  <a:prstClr val="black"/>
                </a:solidFill>
                <a:latin typeface="Calibri"/>
              </a:rPr>
              <a:t>(</a:t>
            </a:r>
            <a:r>
              <a:rPr lang="en-NZ" sz="2200" dirty="0" err="1">
                <a:solidFill>
                  <a:prstClr val="black"/>
                </a:solidFill>
                <a:latin typeface="Calibri"/>
              </a:rPr>
              <a:t>Schalock</a:t>
            </a:r>
            <a:r>
              <a:rPr lang="en-NZ" sz="2200" dirty="0">
                <a:solidFill>
                  <a:prstClr val="black"/>
                </a:solidFill>
                <a:latin typeface="Calibri"/>
              </a:rPr>
              <a:t> 1996; Brown 1999).</a:t>
            </a:r>
          </a:p>
          <a:p>
            <a:pPr>
              <a:lnSpc>
                <a:spcPct val="150000"/>
              </a:lnSpc>
            </a:pPr>
            <a:endParaRPr lang="en-NZ" sz="2200" dirty="0">
              <a:solidFill>
                <a:prstClr val="black"/>
              </a:solidFill>
              <a:latin typeface="Calibri"/>
            </a:endParaRPr>
          </a:p>
          <a:p>
            <a:r>
              <a:rPr lang="en-NZ" sz="2200" dirty="0">
                <a:solidFill>
                  <a:prstClr val="black"/>
                </a:solidFill>
                <a:latin typeface="Calibri"/>
              </a:rPr>
              <a:t>These relationships  are viewed as necessary for </a:t>
            </a:r>
            <a:r>
              <a:rPr lang="en-NZ" sz="2200" b="1" dirty="0">
                <a:solidFill>
                  <a:srgbClr val="FF0000"/>
                </a:solidFill>
                <a:latin typeface="Calibri"/>
              </a:rPr>
              <a:t>emotional well-being</a:t>
            </a:r>
            <a:r>
              <a:rPr lang="en-NZ" sz="2200" dirty="0">
                <a:solidFill>
                  <a:prstClr val="black"/>
                </a:solidFill>
                <a:latin typeface="Calibri"/>
              </a:rPr>
              <a:t> because they provide a </a:t>
            </a:r>
            <a:r>
              <a:rPr lang="en-NZ" sz="2200" b="1" dirty="0">
                <a:solidFill>
                  <a:srgbClr val="FF0000"/>
                </a:solidFill>
                <a:latin typeface="Calibri"/>
              </a:rPr>
              <a:t>sense of feeling loved and valued </a:t>
            </a:r>
            <a:r>
              <a:rPr lang="en-NZ" sz="2200" dirty="0">
                <a:solidFill>
                  <a:prstClr val="black"/>
                </a:solidFill>
                <a:latin typeface="Calibri"/>
              </a:rPr>
              <a:t>(Bayley 1997). </a:t>
            </a:r>
          </a:p>
          <a:p>
            <a:pPr>
              <a:lnSpc>
                <a:spcPct val="150000"/>
              </a:lnSpc>
            </a:pPr>
            <a:endParaRPr lang="en-NZ" sz="2200" dirty="0">
              <a:solidFill>
                <a:prstClr val="black"/>
              </a:solidFill>
              <a:latin typeface="Calibri"/>
            </a:endParaRPr>
          </a:p>
          <a:p>
            <a:r>
              <a:rPr lang="en-NZ" sz="2200" dirty="0">
                <a:solidFill>
                  <a:prstClr val="black"/>
                </a:solidFill>
                <a:latin typeface="Calibri"/>
              </a:rPr>
              <a:t>They are a source of </a:t>
            </a:r>
            <a:r>
              <a:rPr lang="en-NZ" sz="2200" b="1" dirty="0">
                <a:solidFill>
                  <a:srgbClr val="FF0000"/>
                </a:solidFill>
                <a:latin typeface="Calibri"/>
              </a:rPr>
              <a:t>social support </a:t>
            </a:r>
            <a:r>
              <a:rPr lang="en-NZ" sz="2200" dirty="0">
                <a:solidFill>
                  <a:prstClr val="black"/>
                </a:solidFill>
                <a:latin typeface="Calibri"/>
              </a:rPr>
              <a:t>and contribute to </a:t>
            </a:r>
            <a:r>
              <a:rPr lang="en-NZ" sz="2200" b="1" dirty="0">
                <a:solidFill>
                  <a:srgbClr val="FF0000"/>
                </a:solidFill>
                <a:latin typeface="Calibri"/>
              </a:rPr>
              <a:t>good mental health</a:t>
            </a:r>
            <a:r>
              <a:rPr lang="en-NZ" sz="2200" dirty="0">
                <a:solidFill>
                  <a:prstClr val="black"/>
                </a:solidFill>
                <a:latin typeface="Calibri"/>
              </a:rPr>
              <a:t> (Newton et al. 1994).</a:t>
            </a:r>
          </a:p>
          <a:p>
            <a:pPr>
              <a:lnSpc>
                <a:spcPct val="150000"/>
              </a:lnSpc>
            </a:pPr>
            <a:endParaRPr lang="en-NZ" sz="2200" dirty="0">
              <a:solidFill>
                <a:prstClr val="black"/>
              </a:solidFill>
              <a:latin typeface="Calibri"/>
            </a:endParaRPr>
          </a:p>
          <a:p>
            <a:r>
              <a:rPr lang="en-NZ" sz="2200" dirty="0">
                <a:solidFill>
                  <a:prstClr val="black"/>
                </a:solidFill>
                <a:latin typeface="Calibri"/>
              </a:rPr>
              <a:t>Friendships promote a </a:t>
            </a:r>
            <a:r>
              <a:rPr lang="en-NZ" sz="2200" b="1" dirty="0">
                <a:solidFill>
                  <a:srgbClr val="FF0000"/>
                </a:solidFill>
                <a:latin typeface="Calibri"/>
              </a:rPr>
              <a:t>sense of being connected </a:t>
            </a:r>
            <a:r>
              <a:rPr lang="en-NZ" sz="2200" dirty="0">
                <a:solidFill>
                  <a:prstClr val="black"/>
                </a:solidFill>
                <a:latin typeface="Calibri"/>
              </a:rPr>
              <a:t>and create a </a:t>
            </a:r>
            <a:r>
              <a:rPr lang="en-NZ" sz="2200" b="1" dirty="0">
                <a:solidFill>
                  <a:srgbClr val="FF0000"/>
                </a:solidFill>
                <a:latin typeface="Calibri"/>
              </a:rPr>
              <a:t>sense of belonging</a:t>
            </a:r>
            <a:r>
              <a:rPr lang="en-NZ" sz="2200" dirty="0">
                <a:solidFill>
                  <a:prstClr val="black"/>
                </a:solidFill>
                <a:latin typeface="Calibri"/>
              </a:rPr>
              <a:t>.</a:t>
            </a:r>
          </a:p>
        </p:txBody>
      </p:sp>
      <p:cxnSp>
        <p:nvCxnSpPr>
          <p:cNvPr id="3" name="Straight Connector 2"/>
          <p:cNvCxnSpPr/>
          <p:nvPr/>
        </p:nvCxnSpPr>
        <p:spPr>
          <a:xfrm flipV="1">
            <a:off x="1537063" y="449958"/>
            <a:ext cx="9144000" cy="36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537063" y="6493707"/>
            <a:ext cx="9144000" cy="3600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4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63393" y="352698"/>
            <a:ext cx="3958046" cy="15544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3600" b="1" i="0" u="none" strike="noStrike" kern="1200" cap="none" spc="0" normalizeH="0" baseline="0" noProof="0" dirty="0" smtClean="0">
                <a:ln>
                  <a:noFill/>
                </a:ln>
                <a:solidFill>
                  <a:prstClr val="white"/>
                </a:solidFill>
                <a:effectLst/>
                <a:uLnTx/>
                <a:uFillTx/>
                <a:latin typeface="Calibri" panose="020F0502020204030204"/>
                <a:ea typeface="+mn-ea"/>
                <a:cs typeface="+mn-cs"/>
              </a:rPr>
              <a:t>BELONGING</a:t>
            </a:r>
            <a:endParaRPr kumimoji="0" lang="en-NZ"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727165" y="352698"/>
            <a:ext cx="3958046" cy="15544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3600" b="1" i="0" u="none" strike="noStrike" kern="1200" cap="none" spc="0" normalizeH="0" baseline="0" noProof="0" dirty="0" smtClean="0">
                <a:ln>
                  <a:noFill/>
                </a:ln>
                <a:solidFill>
                  <a:prstClr val="white"/>
                </a:solidFill>
                <a:effectLst/>
                <a:uLnTx/>
                <a:uFillTx/>
                <a:latin typeface="Calibri" panose="020F0502020204030204"/>
                <a:ea typeface="+mn-ea"/>
                <a:cs typeface="+mn-cs"/>
              </a:rPr>
              <a:t>WELLBEING</a:t>
            </a:r>
            <a:endParaRPr kumimoji="0" lang="en-NZ"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ounded Rectangular Callout 3"/>
          <p:cNvSpPr/>
          <p:nvPr/>
        </p:nvSpPr>
        <p:spPr>
          <a:xfrm>
            <a:off x="391886" y="4297681"/>
            <a:ext cx="6426926" cy="1933302"/>
          </a:xfrm>
          <a:prstGeom prst="wedgeRoundRectCallout">
            <a:avLst>
              <a:gd name="adj1" fmla="val -49288"/>
              <a:gd name="adj2" fmla="val 79392"/>
              <a:gd name="adj3" fmla="val 16667"/>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smtClean="0">
                <a:ln>
                  <a:noFill/>
                </a:ln>
                <a:solidFill>
                  <a:prstClr val="white"/>
                </a:solidFill>
                <a:effectLst/>
                <a:uLnTx/>
                <a:uFillTx/>
                <a:latin typeface="Calibri" panose="020F0502020204030204"/>
                <a:ea typeface="+mn-ea"/>
                <a:cs typeface="+mn-cs"/>
              </a:rPr>
              <a:t>So should Tertiary Education Institutions play a role in international students’ “socio-cultural” component?</a:t>
            </a:r>
            <a:endParaRPr kumimoji="0" lang="en-NZ"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ular Callout 4"/>
          <p:cNvSpPr/>
          <p:nvPr/>
        </p:nvSpPr>
        <p:spPr>
          <a:xfrm>
            <a:off x="8752113" y="4284617"/>
            <a:ext cx="2860766" cy="1946366"/>
          </a:xfrm>
          <a:prstGeom prst="wedgeRoundRectCallout">
            <a:avLst>
              <a:gd name="adj1" fmla="val 49487"/>
              <a:gd name="adj2" fmla="val 8129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7200" b="1" dirty="0" smtClean="0"/>
              <a:t>YES</a:t>
            </a:r>
            <a:r>
              <a:rPr lang="en-NZ" sz="2800" b="1" dirty="0" smtClean="0"/>
              <a:t> </a:t>
            </a:r>
          </a:p>
        </p:txBody>
      </p:sp>
      <p:sp>
        <p:nvSpPr>
          <p:cNvPr id="6" name="TextBox 5"/>
          <p:cNvSpPr txBox="1"/>
          <p:nvPr/>
        </p:nvSpPr>
        <p:spPr>
          <a:xfrm>
            <a:off x="2063930" y="2458288"/>
            <a:ext cx="9078685" cy="584775"/>
          </a:xfrm>
          <a:prstGeom prst="rect">
            <a:avLst/>
          </a:prstGeom>
          <a:noFill/>
        </p:spPr>
        <p:txBody>
          <a:bodyPr wrap="square" rtlCol="0">
            <a:spAutoFit/>
          </a:bodyPr>
          <a:lstStyle/>
          <a:p>
            <a:pPr algn="ctr"/>
            <a:r>
              <a:rPr lang="en-NZ" sz="3200" dirty="0" smtClean="0"/>
              <a:t>key ingredients to educational success of students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6686" t="33750" r="24583" b="34642"/>
          <a:stretch/>
        </p:blipFill>
        <p:spPr>
          <a:xfrm>
            <a:off x="1149529" y="2458288"/>
            <a:ext cx="914401" cy="77071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702" y="520338"/>
            <a:ext cx="1219200" cy="1219200"/>
          </a:xfrm>
          <a:prstGeom prst="rect">
            <a:avLst/>
          </a:prstGeom>
        </p:spPr>
      </p:pic>
    </p:spTree>
    <p:extLst>
      <p:ext uri="{BB962C8B-B14F-4D97-AF65-F5344CB8AC3E}">
        <p14:creationId xmlns:p14="http://schemas.microsoft.com/office/powerpoint/2010/main" val="42038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779" y="208183"/>
            <a:ext cx="8679852" cy="6480000"/>
          </a:xfrm>
          <a:prstGeom prst="rect">
            <a:avLst/>
          </a:prstGeom>
        </p:spPr>
      </p:pic>
    </p:spTree>
    <p:extLst>
      <p:ext uri="{BB962C8B-B14F-4D97-AF65-F5344CB8AC3E}">
        <p14:creationId xmlns:p14="http://schemas.microsoft.com/office/powerpoint/2010/main" val="3531682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31" y="612183"/>
            <a:ext cx="10634136" cy="2520000"/>
          </a:xfrm>
          <a:prstGeom prst="rect">
            <a:avLst/>
          </a:prstGeom>
        </p:spPr>
      </p:pic>
      <p:sp>
        <p:nvSpPr>
          <p:cNvPr id="3" name="TextBox 2"/>
          <p:cNvSpPr txBox="1"/>
          <p:nvPr/>
        </p:nvSpPr>
        <p:spPr>
          <a:xfrm>
            <a:off x="1998616" y="4245429"/>
            <a:ext cx="8347165" cy="155427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International students have told us that the issues that can have a significant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impact on their experience here include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meeting costs of living, employment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exploitation, access to health services and counselling, and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social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connectedness, including making friends while in New Zealand</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(p. 6)</a:t>
            </a:r>
            <a:endParaRPr kumimoji="0" lang="en-NZ"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1058"/>
            <a:ext cx="12192000" cy="523220"/>
          </a:xfrm>
          <a:prstGeom prst="rect">
            <a:avLst/>
          </a:prstGeom>
          <a:solidFill>
            <a:srgbClr val="CCECFF"/>
          </a:solidFill>
          <a:ln>
            <a:solidFill>
              <a:schemeClr val="tx1"/>
            </a:solidFill>
          </a:ln>
        </p:spPr>
        <p:txBody>
          <a:bodyPr wrap="square" rtlCol="0">
            <a:spAutoFit/>
          </a:bodyPr>
          <a:lstStyle/>
          <a:p>
            <a:pPr algn="ctr"/>
            <a:r>
              <a:rPr lang="en-NZ" sz="2800" dirty="0" smtClean="0">
                <a:ln w="0"/>
                <a:solidFill>
                  <a:prstClr val="black"/>
                </a:solidFill>
                <a:effectLst>
                  <a:outerShdw blurRad="38100" dist="19050" dir="2700000" algn="tl" rotWithShape="0">
                    <a:prstClr val="black">
                      <a:alpha val="40000"/>
                    </a:prstClr>
                  </a:outerShdw>
                </a:effectLst>
                <a:latin typeface="Calibri"/>
              </a:rPr>
              <a:t>Formal </a:t>
            </a:r>
            <a:r>
              <a:rPr lang="en-NZ" sz="2800" dirty="0" smtClean="0">
                <a:ln w="0"/>
                <a:solidFill>
                  <a:prstClr val="black"/>
                </a:solidFill>
                <a:effectLst>
                  <a:outerShdw blurRad="38100" dist="19050" dir="2700000" algn="tl" rotWithShape="0">
                    <a:prstClr val="black">
                      <a:alpha val="40000"/>
                    </a:prstClr>
                  </a:outerShdw>
                </a:effectLst>
                <a:latin typeface="Calibri"/>
              </a:rPr>
              <a:t>Intentional Structured </a:t>
            </a:r>
            <a:r>
              <a:rPr lang="en-NZ" sz="2800" dirty="0" smtClean="0">
                <a:ln w="0"/>
                <a:solidFill>
                  <a:prstClr val="black"/>
                </a:solidFill>
                <a:effectLst>
                  <a:outerShdw blurRad="38100" dist="19050" dir="2700000" algn="tl" rotWithShape="0">
                    <a:prstClr val="black">
                      <a:alpha val="40000"/>
                    </a:prstClr>
                  </a:outerShdw>
                </a:effectLst>
                <a:latin typeface="Calibri"/>
              </a:rPr>
              <a:t>Interventions </a:t>
            </a:r>
            <a:r>
              <a:rPr lang="en-NZ" sz="2800" dirty="0" smtClean="0">
                <a:ln w="0"/>
                <a:solidFill>
                  <a:prstClr val="black"/>
                </a:solidFill>
                <a:effectLst>
                  <a:outerShdw blurRad="38100" dist="19050" dir="2700000" algn="tl" rotWithShape="0">
                    <a:prstClr val="black">
                      <a:alpha val="40000"/>
                    </a:prstClr>
                  </a:outerShdw>
                </a:effectLst>
                <a:latin typeface="Calibri"/>
              </a:rPr>
              <a:t>(FISI)</a:t>
            </a:r>
            <a:r>
              <a:rPr lang="en-NZ" sz="2800" dirty="0" smtClean="0">
                <a:ln w="0"/>
                <a:solidFill>
                  <a:prstClr val="black"/>
                </a:solidFill>
                <a:effectLst>
                  <a:outerShdw blurRad="38100" dist="19050" dir="2700000" algn="tl" rotWithShape="0">
                    <a:prstClr val="black">
                      <a:alpha val="40000"/>
                    </a:prstClr>
                  </a:outerShdw>
                </a:effectLst>
                <a:latin typeface="Calibri"/>
              </a:rPr>
              <a:t> </a:t>
            </a:r>
            <a:endParaRPr lang="en-NZ" sz="2800" dirty="0" smtClean="0">
              <a:ln w="0"/>
              <a:solidFill>
                <a:prstClr val="black"/>
              </a:solidFill>
              <a:effectLst>
                <a:outerShdw blurRad="38100" dist="19050" dir="2700000" algn="tl" rotWithShape="0">
                  <a:prstClr val="black">
                    <a:alpha val="40000"/>
                  </a:prstClr>
                </a:outerShdw>
              </a:effectLst>
              <a:latin typeface="Calibri"/>
            </a:endParaRPr>
          </a:p>
        </p:txBody>
      </p:sp>
      <p:sp>
        <p:nvSpPr>
          <p:cNvPr id="6" name="TextBox 5"/>
          <p:cNvSpPr txBox="1"/>
          <p:nvPr/>
        </p:nvSpPr>
        <p:spPr>
          <a:xfrm>
            <a:off x="648789" y="1232538"/>
            <a:ext cx="10894422" cy="707886"/>
          </a:xfrm>
          <a:prstGeom prst="rect">
            <a:avLst/>
          </a:prstGeom>
          <a:solidFill>
            <a:srgbClr val="CCECFF"/>
          </a:solidFill>
          <a:ln>
            <a:solidFill>
              <a:schemeClr val="tx1"/>
            </a:solidFill>
          </a:ln>
        </p:spPr>
        <p:txBody>
          <a:bodyPr wrap="square" rtlCol="0">
            <a:spAutoFit/>
          </a:bodyPr>
          <a:lstStyle/>
          <a:p>
            <a:r>
              <a:rPr lang="en-NZ" sz="2000" dirty="0" smtClean="0"/>
              <a:t>Formal </a:t>
            </a:r>
            <a:r>
              <a:rPr lang="en-NZ" sz="2000" dirty="0" smtClean="0"/>
              <a:t>intentional structured </a:t>
            </a:r>
            <a:r>
              <a:rPr lang="en-NZ" sz="2000" dirty="0" smtClean="0"/>
              <a:t>interventions promote </a:t>
            </a:r>
            <a:r>
              <a:rPr lang="en-NZ" sz="2000" dirty="0"/>
              <a:t>contact between </a:t>
            </a:r>
            <a:r>
              <a:rPr lang="en-NZ" sz="2000" dirty="0" smtClean="0"/>
              <a:t>international Pacific Island students and domestic New Zealand students.</a:t>
            </a:r>
          </a:p>
        </p:txBody>
      </p:sp>
      <p:sp>
        <p:nvSpPr>
          <p:cNvPr id="7" name="TextBox 6"/>
          <p:cNvSpPr txBox="1"/>
          <p:nvPr/>
        </p:nvSpPr>
        <p:spPr>
          <a:xfrm>
            <a:off x="648789" y="3503152"/>
            <a:ext cx="10894422" cy="1015663"/>
          </a:xfrm>
          <a:prstGeom prst="rect">
            <a:avLst/>
          </a:prstGeom>
          <a:solidFill>
            <a:srgbClr val="CCECFF"/>
          </a:solidFill>
          <a:ln>
            <a:solidFill>
              <a:schemeClr val="tx1"/>
            </a:solidFill>
          </a:ln>
        </p:spPr>
        <p:txBody>
          <a:bodyPr wrap="square" rtlCol="0">
            <a:spAutoFit/>
          </a:bodyPr>
          <a:lstStyle/>
          <a:p>
            <a:r>
              <a:rPr lang="en-NZ" sz="2000" dirty="0" smtClean="0"/>
              <a:t>Without formal </a:t>
            </a:r>
            <a:r>
              <a:rPr lang="en-NZ" sz="2000" dirty="0"/>
              <a:t>intentional structured </a:t>
            </a:r>
            <a:r>
              <a:rPr lang="en-NZ" sz="2000" dirty="0" smtClean="0"/>
              <a:t>interventions</a:t>
            </a:r>
            <a:r>
              <a:rPr lang="en-NZ" sz="2000" dirty="0"/>
              <a:t>, there could be the tendency for </a:t>
            </a:r>
            <a:r>
              <a:rPr lang="en-NZ" sz="2000" dirty="0" smtClean="0"/>
              <a:t>international Pacific </a:t>
            </a:r>
            <a:r>
              <a:rPr lang="en-NZ" sz="2000" dirty="0"/>
              <a:t>Island students “to hang out with other </a:t>
            </a:r>
            <a:r>
              <a:rPr lang="en-NZ" sz="2000" dirty="0" smtClean="0"/>
              <a:t>international Pacific </a:t>
            </a:r>
            <a:r>
              <a:rPr lang="en-NZ" sz="2000" dirty="0"/>
              <a:t>Island students</a:t>
            </a:r>
            <a:r>
              <a:rPr lang="en-NZ" sz="2000" dirty="0" smtClean="0"/>
              <a:t>”.  This is not a bad thing, but …..</a:t>
            </a:r>
            <a:endParaRPr lang="en-NZ" sz="2000" dirty="0"/>
          </a:p>
        </p:txBody>
      </p:sp>
      <p:sp>
        <p:nvSpPr>
          <p:cNvPr id="8" name="TextBox 7"/>
          <p:cNvSpPr txBox="1"/>
          <p:nvPr/>
        </p:nvSpPr>
        <p:spPr>
          <a:xfrm>
            <a:off x="648789" y="2341965"/>
            <a:ext cx="10894422" cy="707886"/>
          </a:xfrm>
          <a:prstGeom prst="rect">
            <a:avLst/>
          </a:prstGeom>
          <a:solidFill>
            <a:srgbClr val="CCECFF"/>
          </a:solidFill>
          <a:ln>
            <a:solidFill>
              <a:schemeClr val="tx1"/>
            </a:solidFill>
          </a:ln>
        </p:spPr>
        <p:txBody>
          <a:bodyPr wrap="square" rtlCol="0">
            <a:spAutoFit/>
          </a:bodyPr>
          <a:lstStyle/>
          <a:p>
            <a:r>
              <a:rPr lang="en-NZ" sz="2000" dirty="0"/>
              <a:t>F</a:t>
            </a:r>
            <a:r>
              <a:rPr lang="en-NZ" sz="2000" dirty="0" smtClean="0"/>
              <a:t>ormal </a:t>
            </a:r>
            <a:r>
              <a:rPr lang="en-NZ" sz="2000" dirty="0"/>
              <a:t>intentional structured </a:t>
            </a:r>
            <a:r>
              <a:rPr lang="en-NZ" sz="2000" dirty="0" smtClean="0"/>
              <a:t>interventions can help reduce </a:t>
            </a:r>
            <a:r>
              <a:rPr lang="en-NZ" sz="2000" dirty="0"/>
              <a:t>the cultural and communication barriers between </a:t>
            </a:r>
            <a:r>
              <a:rPr lang="en-NZ" sz="2000" dirty="0" smtClean="0"/>
              <a:t>international and domestic students.</a:t>
            </a:r>
            <a:endParaRPr lang="en-NZ" sz="2000" dirty="0"/>
          </a:p>
        </p:txBody>
      </p:sp>
      <p:sp>
        <p:nvSpPr>
          <p:cNvPr id="9" name="TextBox 8"/>
          <p:cNvSpPr txBox="1"/>
          <p:nvPr/>
        </p:nvSpPr>
        <p:spPr>
          <a:xfrm>
            <a:off x="648789" y="5909336"/>
            <a:ext cx="10894422" cy="707886"/>
          </a:xfrm>
          <a:prstGeom prst="rect">
            <a:avLst/>
          </a:prstGeom>
          <a:solidFill>
            <a:srgbClr val="CCECFF"/>
          </a:solidFill>
          <a:ln>
            <a:solidFill>
              <a:schemeClr val="tx1"/>
            </a:solidFill>
          </a:ln>
        </p:spPr>
        <p:txBody>
          <a:bodyPr wrap="square" rtlCol="0">
            <a:spAutoFit/>
          </a:bodyPr>
          <a:lstStyle/>
          <a:p>
            <a:r>
              <a:rPr lang="en-NZ" sz="2000" dirty="0"/>
              <a:t>Initiatives and incentives for promoting intercultural interactions </a:t>
            </a:r>
            <a:r>
              <a:rPr lang="en-NZ" sz="2000" dirty="0" smtClean="0"/>
              <a:t>within formal </a:t>
            </a:r>
            <a:r>
              <a:rPr lang="en-NZ" sz="2000" dirty="0"/>
              <a:t>intentional structured </a:t>
            </a:r>
            <a:r>
              <a:rPr lang="en-NZ" sz="2000" dirty="0" smtClean="0"/>
              <a:t>interventions need </a:t>
            </a:r>
            <a:r>
              <a:rPr lang="en-NZ" sz="2000" dirty="0"/>
              <a:t>to be </a:t>
            </a:r>
            <a:r>
              <a:rPr lang="en-NZ" sz="2000" dirty="0" smtClean="0"/>
              <a:t>considered. </a:t>
            </a:r>
            <a:endParaRPr lang="en-NZ" sz="2000" dirty="0"/>
          </a:p>
        </p:txBody>
      </p:sp>
      <p:sp>
        <p:nvSpPr>
          <p:cNvPr id="10" name="TextBox 9"/>
          <p:cNvSpPr txBox="1"/>
          <p:nvPr/>
        </p:nvSpPr>
        <p:spPr>
          <a:xfrm>
            <a:off x="648789" y="4850951"/>
            <a:ext cx="10894422" cy="707886"/>
          </a:xfrm>
          <a:prstGeom prst="rect">
            <a:avLst/>
          </a:prstGeom>
          <a:solidFill>
            <a:srgbClr val="CCECFF"/>
          </a:solidFill>
          <a:ln>
            <a:solidFill>
              <a:schemeClr val="tx1"/>
            </a:solidFill>
          </a:ln>
        </p:spPr>
        <p:txBody>
          <a:bodyPr wrap="square" rtlCol="0">
            <a:spAutoFit/>
          </a:bodyPr>
          <a:lstStyle/>
          <a:p>
            <a:r>
              <a:rPr lang="en-NZ" sz="2000" dirty="0" smtClean="0"/>
              <a:t>Through formal </a:t>
            </a:r>
            <a:r>
              <a:rPr lang="en-NZ" sz="2000" dirty="0"/>
              <a:t>intentional structured </a:t>
            </a:r>
            <a:r>
              <a:rPr lang="en-NZ" sz="2000" dirty="0" smtClean="0"/>
              <a:t>interventions both international and domestic students can become </a:t>
            </a:r>
            <a:r>
              <a:rPr lang="en-NZ" sz="2000" dirty="0"/>
              <a:t>more culturally and globally inclusive citizens of the 21</a:t>
            </a:r>
            <a:r>
              <a:rPr lang="en-NZ" sz="2000" baseline="30000" dirty="0"/>
              <a:t>st</a:t>
            </a:r>
            <a:r>
              <a:rPr lang="en-NZ" sz="2000" dirty="0"/>
              <a:t> </a:t>
            </a:r>
            <a:r>
              <a:rPr lang="en-NZ" sz="2000" dirty="0" smtClean="0"/>
              <a:t>century.</a:t>
            </a:r>
            <a:endParaRPr lang="en-NZ" sz="2000" dirty="0"/>
          </a:p>
        </p:txBody>
      </p:sp>
    </p:spTree>
    <p:extLst>
      <p:ext uri="{BB962C8B-B14F-4D97-AF65-F5344CB8AC3E}">
        <p14:creationId xmlns:p14="http://schemas.microsoft.com/office/powerpoint/2010/main" val="31464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619794" y="1841863"/>
            <a:ext cx="8882743" cy="2377440"/>
          </a:xfrm>
          <a:prstGeom prst="wedgeRoundRectCallout">
            <a:avLst>
              <a:gd name="adj1" fmla="val -56199"/>
              <a:gd name="adj2" fmla="val 84154"/>
              <a:gd name="adj3" fmla="val 16667"/>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NZ" sz="3600" b="1" dirty="0" smtClean="0">
                <a:ln w="0"/>
                <a:solidFill>
                  <a:schemeClr val="bg1"/>
                </a:solidFill>
                <a:latin typeface="Calibri" panose="020F0502020204030204" pitchFamily="34" charset="0"/>
              </a:rPr>
              <a:t>What do these </a:t>
            </a:r>
          </a:p>
          <a:p>
            <a:pPr lvl="0" algn="ctr">
              <a:defRPr/>
            </a:pPr>
            <a:r>
              <a:rPr lang="en-NZ" sz="3600" b="1" dirty="0" smtClean="0">
                <a:ln w="0"/>
                <a:solidFill>
                  <a:schemeClr val="bg1"/>
                </a:solidFill>
              </a:rPr>
              <a:t>Formal </a:t>
            </a:r>
            <a:r>
              <a:rPr lang="en-NZ" sz="3600" b="1" dirty="0" smtClean="0"/>
              <a:t>I</a:t>
            </a:r>
            <a:r>
              <a:rPr lang="en-NZ" sz="3600" b="1" dirty="0" smtClean="0"/>
              <a:t>ntentional </a:t>
            </a:r>
            <a:r>
              <a:rPr lang="en-NZ" sz="3600" b="1" dirty="0" smtClean="0">
                <a:ln w="0"/>
                <a:solidFill>
                  <a:schemeClr val="bg1"/>
                </a:solidFill>
              </a:rPr>
              <a:t>Structured </a:t>
            </a:r>
            <a:r>
              <a:rPr lang="en-NZ" sz="3600" b="1" dirty="0" smtClean="0">
                <a:ln w="0"/>
                <a:solidFill>
                  <a:schemeClr val="bg1"/>
                </a:solidFill>
                <a:latin typeface="Calibri" panose="020F0502020204030204" pitchFamily="34" charset="0"/>
              </a:rPr>
              <a:t>Interventions</a:t>
            </a:r>
          </a:p>
          <a:p>
            <a:pPr lvl="0" algn="ctr">
              <a:defRPr/>
            </a:pPr>
            <a:r>
              <a:rPr lang="en-NZ" sz="3600" b="1" dirty="0">
                <a:ln w="0"/>
                <a:solidFill>
                  <a:schemeClr val="bg1"/>
                </a:solidFill>
                <a:latin typeface="Calibri" panose="020F0502020204030204" pitchFamily="34" charset="0"/>
              </a:rPr>
              <a:t>l</a:t>
            </a:r>
            <a:r>
              <a:rPr kumimoji="0" lang="en-NZ" sz="3600" b="1" i="0" u="none" strike="noStrike" kern="1200" cap="none" spc="0" normalizeH="0" baseline="0" noProof="0" dirty="0" err="1" smtClean="0">
                <a:ln w="0"/>
                <a:solidFill>
                  <a:schemeClr val="bg1"/>
                </a:solidFill>
                <a:uLnTx/>
                <a:uFillTx/>
                <a:latin typeface="Calibri" panose="020F0502020204030204" pitchFamily="34" charset="0"/>
              </a:rPr>
              <a:t>ook</a:t>
            </a:r>
            <a:r>
              <a:rPr kumimoji="0" lang="en-NZ" sz="3600" b="1" i="0" u="none" strike="noStrike" kern="1200" cap="none" spc="0" normalizeH="0" baseline="0" noProof="0" dirty="0" smtClean="0">
                <a:ln w="0"/>
                <a:solidFill>
                  <a:schemeClr val="bg1"/>
                </a:solidFill>
                <a:uLnTx/>
                <a:uFillTx/>
                <a:latin typeface="Calibri" panose="020F0502020204030204" pitchFamily="34" charset="0"/>
              </a:rPr>
              <a:t> like?</a:t>
            </a:r>
            <a:endParaRPr kumimoji="0" lang="en-NZ" sz="3600" b="1" i="0" u="none" strike="noStrike" kern="1200" cap="none" spc="0" normalizeH="0" baseline="0" noProof="0" dirty="0">
              <a:ln>
                <a:noFill/>
              </a:ln>
              <a:solidFill>
                <a:schemeClr val="bg1"/>
              </a:solidFill>
              <a:uLnTx/>
              <a:uFillTx/>
              <a:latin typeface="Calibri" panose="020F0502020204030204" pitchFamily="34" charset="0"/>
            </a:endParaRPr>
          </a:p>
        </p:txBody>
      </p:sp>
    </p:spTree>
    <p:extLst>
      <p:ext uri="{BB962C8B-B14F-4D97-AF65-F5344CB8AC3E}">
        <p14:creationId xmlns:p14="http://schemas.microsoft.com/office/powerpoint/2010/main" val="20056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7218"/>
            <a:ext cx="12192000" cy="461665"/>
          </a:xfrm>
          <a:prstGeom prst="rect">
            <a:avLst/>
          </a:prstGeom>
          <a:solidFill>
            <a:schemeClr val="tx2">
              <a:lumMod val="20000"/>
              <a:lumOff val="80000"/>
            </a:schemeClr>
          </a:solidFill>
        </p:spPr>
        <p:txBody>
          <a:bodyPr wrap="square" rtlCol="0">
            <a:spAutoFit/>
          </a:bodyPr>
          <a:lstStyle/>
          <a:p>
            <a:pPr algn="ctr"/>
            <a:r>
              <a:rPr lang="en-NZ" sz="2400" b="1" dirty="0">
                <a:solidFill>
                  <a:prstClr val="black"/>
                </a:solidFill>
                <a:latin typeface="Calibri"/>
              </a:rPr>
              <a:t>What can Massey </a:t>
            </a:r>
            <a:r>
              <a:rPr lang="en-NZ" sz="2400" b="1" dirty="0" smtClean="0">
                <a:solidFill>
                  <a:prstClr val="black"/>
                </a:solidFill>
                <a:latin typeface="Calibri"/>
              </a:rPr>
              <a:t>University do </a:t>
            </a:r>
            <a:r>
              <a:rPr lang="en-NZ" sz="2400" b="1" dirty="0">
                <a:solidFill>
                  <a:prstClr val="black"/>
                </a:solidFill>
                <a:latin typeface="Calibri"/>
              </a:rPr>
              <a:t>to help </a:t>
            </a:r>
            <a:r>
              <a:rPr lang="en-NZ" sz="2400" b="1" dirty="0" smtClean="0">
                <a:solidFill>
                  <a:prstClr val="black"/>
                </a:solidFill>
                <a:latin typeface="Calibri"/>
              </a:rPr>
              <a:t>facilitate contact with domestic NZ students?</a:t>
            </a:r>
            <a:endParaRPr lang="en-NZ" sz="2400" b="1" dirty="0">
              <a:solidFill>
                <a:prstClr val="black"/>
              </a:solidFill>
              <a:latin typeface="Calibri"/>
            </a:endParaRPr>
          </a:p>
        </p:txBody>
      </p:sp>
      <p:sp>
        <p:nvSpPr>
          <p:cNvPr id="3" name="TextBox 2"/>
          <p:cNvSpPr txBox="1"/>
          <p:nvPr/>
        </p:nvSpPr>
        <p:spPr>
          <a:xfrm>
            <a:off x="1141527" y="954386"/>
            <a:ext cx="9750992" cy="5116785"/>
          </a:xfrm>
          <a:prstGeom prst="rect">
            <a:avLst/>
          </a:prstGeom>
          <a:noFill/>
        </p:spPr>
        <p:txBody>
          <a:bodyPr wrap="square" rtlCol="0">
            <a:spAutoFit/>
          </a:bodyPr>
          <a:lstStyle/>
          <a:p>
            <a:pPr marL="285750" indent="-285750">
              <a:buFont typeface="Arial" pitchFamily="34" charset="0"/>
              <a:buChar char="•"/>
            </a:pPr>
            <a:r>
              <a:rPr lang="en-NZ" sz="1950" dirty="0">
                <a:solidFill>
                  <a:prstClr val="black"/>
                </a:solidFill>
              </a:rPr>
              <a:t>More social events that help international students interact with </a:t>
            </a:r>
            <a:r>
              <a:rPr lang="en-NZ" sz="1950" dirty="0" smtClean="0">
                <a:solidFill>
                  <a:prstClr val="black"/>
                </a:solidFill>
              </a:rPr>
              <a:t>New Zealanders </a:t>
            </a:r>
            <a:r>
              <a:rPr lang="en-NZ" sz="1950" dirty="0">
                <a:solidFill>
                  <a:prstClr val="black"/>
                </a:solidFill>
              </a:rPr>
              <a:t>as this will build confidence to make friends</a:t>
            </a:r>
          </a:p>
          <a:p>
            <a:pPr marL="285750" indent="-285750">
              <a:buFont typeface="Arial" pitchFamily="34" charset="0"/>
              <a:buChar char="•"/>
            </a:pPr>
            <a:r>
              <a:rPr lang="en-NZ" sz="1950" dirty="0">
                <a:solidFill>
                  <a:prstClr val="black"/>
                </a:solidFill>
              </a:rPr>
              <a:t>Create cultural awareness </a:t>
            </a:r>
            <a:r>
              <a:rPr lang="en-NZ" sz="1950" dirty="0" smtClean="0">
                <a:solidFill>
                  <a:prstClr val="black"/>
                </a:solidFill>
              </a:rPr>
              <a:t>events </a:t>
            </a:r>
            <a:r>
              <a:rPr lang="en-NZ" sz="1950" dirty="0" smtClean="0"/>
              <a:t>where </a:t>
            </a:r>
            <a:r>
              <a:rPr lang="en-NZ" sz="1950" dirty="0"/>
              <a:t>not only </a:t>
            </a:r>
            <a:r>
              <a:rPr lang="en-NZ" sz="1950" dirty="0" smtClean="0"/>
              <a:t>New Zealanders </a:t>
            </a:r>
            <a:r>
              <a:rPr lang="en-NZ" sz="1950" dirty="0"/>
              <a:t>can become aware of other cultures, but also vice versa </a:t>
            </a:r>
            <a:endParaRPr lang="en-NZ" sz="1950" dirty="0">
              <a:solidFill>
                <a:prstClr val="black"/>
              </a:solidFill>
            </a:endParaRPr>
          </a:p>
          <a:p>
            <a:pPr marL="285750" indent="-285750">
              <a:buFont typeface="Arial" pitchFamily="34" charset="0"/>
              <a:buChar char="•"/>
            </a:pPr>
            <a:r>
              <a:rPr lang="en-NZ" sz="1950" dirty="0">
                <a:solidFill>
                  <a:prstClr val="black"/>
                </a:solidFill>
              </a:rPr>
              <a:t>Educate people about Pacific Islanders (like festivals)</a:t>
            </a:r>
          </a:p>
          <a:p>
            <a:pPr marL="285750" indent="-285750">
              <a:buFont typeface="Arial" pitchFamily="34" charset="0"/>
              <a:buChar char="•"/>
            </a:pPr>
            <a:r>
              <a:rPr lang="en-NZ" sz="1950" dirty="0">
                <a:solidFill>
                  <a:prstClr val="black"/>
                </a:solidFill>
              </a:rPr>
              <a:t>Instead of having halls specifically for international students, Massey should mix </a:t>
            </a:r>
            <a:r>
              <a:rPr lang="en-NZ" sz="1950" dirty="0" smtClean="0">
                <a:solidFill>
                  <a:prstClr val="black"/>
                </a:solidFill>
              </a:rPr>
              <a:t>internationals </a:t>
            </a:r>
            <a:r>
              <a:rPr lang="en-NZ" sz="1950" dirty="0">
                <a:solidFill>
                  <a:prstClr val="black"/>
                </a:solidFill>
              </a:rPr>
              <a:t>with domestic students, not seclude </a:t>
            </a:r>
            <a:r>
              <a:rPr lang="en-NZ" sz="1950" dirty="0" err="1">
                <a:solidFill>
                  <a:prstClr val="black"/>
                </a:solidFill>
              </a:rPr>
              <a:t>NZers</a:t>
            </a:r>
            <a:r>
              <a:rPr lang="en-NZ" sz="1950" dirty="0">
                <a:solidFill>
                  <a:prstClr val="black"/>
                </a:solidFill>
              </a:rPr>
              <a:t> </a:t>
            </a:r>
            <a:r>
              <a:rPr lang="en-NZ" sz="1950" dirty="0" smtClean="0">
                <a:solidFill>
                  <a:prstClr val="black"/>
                </a:solidFill>
              </a:rPr>
              <a:t>from </a:t>
            </a:r>
            <a:r>
              <a:rPr lang="en-NZ" sz="1950" dirty="0">
                <a:solidFill>
                  <a:prstClr val="black"/>
                </a:solidFill>
              </a:rPr>
              <a:t>other </a:t>
            </a:r>
            <a:r>
              <a:rPr lang="en-NZ" sz="1950" dirty="0" smtClean="0">
                <a:solidFill>
                  <a:prstClr val="black"/>
                </a:solidFill>
              </a:rPr>
              <a:t>cultures</a:t>
            </a:r>
            <a:endParaRPr lang="en-NZ" sz="1950" dirty="0">
              <a:solidFill>
                <a:prstClr val="black"/>
              </a:solidFill>
            </a:endParaRPr>
          </a:p>
          <a:p>
            <a:pPr marL="285750" indent="-285750">
              <a:buFont typeface="Arial" pitchFamily="34" charset="0"/>
              <a:buChar char="•"/>
            </a:pPr>
            <a:r>
              <a:rPr lang="en-NZ" sz="1950" dirty="0">
                <a:solidFill>
                  <a:prstClr val="black"/>
                </a:solidFill>
              </a:rPr>
              <a:t>Cultural </a:t>
            </a:r>
            <a:r>
              <a:rPr lang="en-NZ" sz="1950" dirty="0" smtClean="0">
                <a:solidFill>
                  <a:prstClr val="black"/>
                </a:solidFill>
              </a:rPr>
              <a:t>nights</a:t>
            </a:r>
          </a:p>
          <a:p>
            <a:pPr marL="285750" indent="-285750">
              <a:buFont typeface="Arial" pitchFamily="34" charset="0"/>
              <a:buChar char="•"/>
            </a:pPr>
            <a:r>
              <a:rPr lang="en-NZ" sz="1950" dirty="0"/>
              <a:t>Instead of putting up culture </a:t>
            </a:r>
            <a:r>
              <a:rPr lang="en-NZ" sz="1950" dirty="0" smtClean="0"/>
              <a:t>days </a:t>
            </a:r>
            <a:r>
              <a:rPr lang="en-NZ" sz="1950" dirty="0"/>
              <a:t>and those kind of activities, create events where we are not performing or at the centre of </a:t>
            </a:r>
            <a:r>
              <a:rPr lang="en-NZ" sz="1950" dirty="0" smtClean="0"/>
              <a:t>attention, </a:t>
            </a:r>
            <a:r>
              <a:rPr lang="en-NZ" sz="1950" dirty="0"/>
              <a:t>but are actually forced to mingle with NZ students</a:t>
            </a:r>
            <a:r>
              <a:rPr lang="en-NZ" sz="1950" dirty="0" smtClean="0"/>
              <a:t>.</a:t>
            </a:r>
            <a:endParaRPr lang="en-NZ" sz="1950" dirty="0">
              <a:solidFill>
                <a:prstClr val="black"/>
              </a:solidFill>
            </a:endParaRPr>
          </a:p>
          <a:p>
            <a:pPr marL="285750" indent="-285750">
              <a:buFont typeface="Arial" pitchFamily="34" charset="0"/>
              <a:buChar char="•"/>
            </a:pPr>
            <a:r>
              <a:rPr lang="en-NZ" sz="1950" dirty="0">
                <a:solidFill>
                  <a:prstClr val="black"/>
                </a:solidFill>
              </a:rPr>
              <a:t>Weeks such as Pacific language weeks should be showcased on campus so there’s more awareness from non-PI students and </a:t>
            </a:r>
            <a:r>
              <a:rPr lang="en-NZ" sz="1950" dirty="0" smtClean="0">
                <a:solidFill>
                  <a:prstClr val="black"/>
                </a:solidFill>
              </a:rPr>
              <a:t>staff</a:t>
            </a:r>
          </a:p>
          <a:p>
            <a:pPr marL="285750" indent="-285750">
              <a:buFont typeface="Arial" pitchFamily="34" charset="0"/>
              <a:buChar char="•"/>
            </a:pPr>
            <a:r>
              <a:rPr lang="en-NZ" sz="1950" dirty="0"/>
              <a:t>More </a:t>
            </a:r>
            <a:r>
              <a:rPr lang="en-NZ" sz="1950" dirty="0" smtClean="0"/>
              <a:t>events </a:t>
            </a:r>
            <a:r>
              <a:rPr lang="en-NZ" sz="1950" dirty="0"/>
              <a:t>that encourage </a:t>
            </a:r>
            <a:r>
              <a:rPr lang="en-NZ" sz="1950" dirty="0" smtClean="0"/>
              <a:t>cross-cultural interactions</a:t>
            </a:r>
            <a:endParaRPr lang="en-NZ" sz="1950" dirty="0" smtClean="0">
              <a:solidFill>
                <a:prstClr val="black"/>
              </a:solidFill>
            </a:endParaRPr>
          </a:p>
          <a:p>
            <a:pPr marL="285750" indent="-285750">
              <a:buFont typeface="Arial" pitchFamily="34" charset="0"/>
              <a:buChar char="•"/>
            </a:pPr>
            <a:r>
              <a:rPr lang="en-NZ" sz="1950" dirty="0"/>
              <a:t>Make sure that all students are educated on other cultures and the differences.</a:t>
            </a:r>
          </a:p>
          <a:p>
            <a:pPr marL="285750" indent="-285750">
              <a:buFont typeface="Arial" pitchFamily="34" charset="0"/>
              <a:buChar char="•"/>
            </a:pPr>
            <a:endParaRPr lang="en-NZ" i="1" dirty="0">
              <a:solidFill>
                <a:prstClr val="black"/>
              </a:solidFill>
              <a:latin typeface="Calibri"/>
            </a:endParaRPr>
          </a:p>
          <a:p>
            <a:pPr marL="285750" indent="-285750">
              <a:buFont typeface="Arial" pitchFamily="34" charset="0"/>
              <a:buChar char="•"/>
            </a:pPr>
            <a:endParaRPr lang="en-NZ" sz="1600" dirty="0">
              <a:solidFill>
                <a:prstClr val="black"/>
              </a:solidFill>
              <a:latin typeface="Calibri"/>
            </a:endParaRPr>
          </a:p>
        </p:txBody>
      </p:sp>
      <p:pic>
        <p:nvPicPr>
          <p:cNvPr id="5" name="Picture 2" descr="https://ucnewsblog.files.wordpress.com/2011/11/copy-of-focusgroup.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2519" y="668600"/>
            <a:ext cx="1120955" cy="93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csstechnology.edublogs.org/files/2015/10/ipad-clipart-1txx5c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527" y="718883"/>
            <a:ext cx="96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drupal.in-cdn.net/cdn/article/public/cross-cultural-communication_0.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7095" y="5733229"/>
            <a:ext cx="5220072" cy="111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31704" y="5654480"/>
            <a:ext cx="2160240" cy="1200329"/>
          </a:xfrm>
          <a:prstGeom prst="rect">
            <a:avLst/>
          </a:prstGeom>
          <a:noFill/>
        </p:spPr>
        <p:txBody>
          <a:bodyPr wrap="square" rtlCol="0">
            <a:spAutoFit/>
          </a:bodyPr>
          <a:lstStyle/>
          <a:p>
            <a:pPr algn="ctr"/>
            <a:r>
              <a:rPr lang="en-NZ" sz="2400" b="1" dirty="0">
                <a:solidFill>
                  <a:prstClr val="white"/>
                </a:solidFill>
                <a:latin typeface="Calibri"/>
              </a:rPr>
              <a:t>intercultural communication training</a:t>
            </a:r>
          </a:p>
        </p:txBody>
      </p:sp>
    </p:spTree>
    <p:extLst>
      <p:ext uri="{BB962C8B-B14F-4D97-AF65-F5344CB8AC3E}">
        <p14:creationId xmlns:p14="http://schemas.microsoft.com/office/powerpoint/2010/main" val="26313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07" y="1048840"/>
            <a:ext cx="8388932" cy="5188472"/>
          </a:xfrm>
          <a:prstGeom prst="rect">
            <a:avLst/>
          </a:prstGeom>
          <a:noFill/>
        </p:spPr>
        <p:txBody>
          <a:bodyPr wrap="square" rtlCol="0">
            <a:spAutoFit/>
          </a:bodyPr>
          <a:lstStyle/>
          <a:p>
            <a:pPr marL="457200" indent="-457200">
              <a:lnSpc>
                <a:spcPts val="4000"/>
              </a:lnSpc>
              <a:buFont typeface="Arial" pitchFamily="34" charset="0"/>
              <a:buChar char="•"/>
            </a:pPr>
            <a:r>
              <a:rPr lang="en-NZ" sz="2800" dirty="0">
                <a:solidFill>
                  <a:prstClr val="black"/>
                </a:solidFill>
                <a:latin typeface="Calibri"/>
              </a:rPr>
              <a:t>Initiating and maintaining relationships with others is one of the most necessary and challenging functions of human life and survival. </a:t>
            </a:r>
          </a:p>
          <a:p>
            <a:pPr marL="457200" indent="-457200">
              <a:lnSpc>
                <a:spcPts val="4000"/>
              </a:lnSpc>
              <a:buFont typeface="Arial" pitchFamily="34" charset="0"/>
              <a:buChar char="•"/>
            </a:pPr>
            <a:r>
              <a:rPr lang="en-NZ" sz="2800" dirty="0">
                <a:solidFill>
                  <a:prstClr val="black"/>
                </a:solidFill>
                <a:latin typeface="Calibri"/>
              </a:rPr>
              <a:t>We are connected to others in different ways: through family, social groups, ethnic communities, </a:t>
            </a:r>
            <a:r>
              <a:rPr lang="en-NZ" sz="2800" dirty="0">
                <a:solidFill>
                  <a:srgbClr val="FF0000"/>
                </a:solidFill>
                <a:latin typeface="Calibri"/>
              </a:rPr>
              <a:t>friendships</a:t>
            </a:r>
            <a:r>
              <a:rPr lang="en-NZ" sz="2800" dirty="0">
                <a:solidFill>
                  <a:prstClr val="black"/>
                </a:solidFill>
                <a:latin typeface="Calibri"/>
              </a:rPr>
              <a:t>, organisations, and social networks.</a:t>
            </a:r>
          </a:p>
          <a:p>
            <a:pPr marL="457200" indent="-457200">
              <a:lnSpc>
                <a:spcPts val="4000"/>
              </a:lnSpc>
              <a:buFont typeface="Arial" pitchFamily="34" charset="0"/>
              <a:buChar char="•"/>
            </a:pPr>
            <a:r>
              <a:rPr lang="en-NZ" sz="2800" dirty="0">
                <a:solidFill>
                  <a:prstClr val="black"/>
                </a:solidFill>
                <a:latin typeface="Calibri"/>
              </a:rPr>
              <a:t>We define ourselves and evaluate others through these relationships. </a:t>
            </a:r>
          </a:p>
          <a:p>
            <a:pPr marL="457200" indent="-457200">
              <a:lnSpc>
                <a:spcPts val="4000"/>
              </a:lnSpc>
              <a:buFont typeface="Arial" pitchFamily="34" charset="0"/>
              <a:buChar char="•"/>
            </a:pPr>
            <a:r>
              <a:rPr lang="en-NZ" sz="2800" dirty="0">
                <a:solidFill>
                  <a:prstClr val="black"/>
                </a:solidFill>
                <a:latin typeface="Calibri"/>
              </a:rPr>
              <a:t>A basic need of interaction is inclusion = a sense of belonging or being involved with others.</a:t>
            </a:r>
          </a:p>
        </p:txBody>
      </p:sp>
      <p:sp>
        <p:nvSpPr>
          <p:cNvPr id="3" name="TextBox 2"/>
          <p:cNvSpPr txBox="1"/>
          <p:nvPr/>
        </p:nvSpPr>
        <p:spPr>
          <a:xfrm>
            <a:off x="0" y="116633"/>
            <a:ext cx="12192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NZ" sz="3200" b="1" dirty="0">
                <a:solidFill>
                  <a:prstClr val="black"/>
                </a:solidFill>
                <a:latin typeface="Calibri"/>
              </a:rPr>
              <a:t>human relationships</a:t>
            </a:r>
          </a:p>
        </p:txBody>
      </p:sp>
      <p:sp>
        <p:nvSpPr>
          <p:cNvPr id="6" name="TextBox 5"/>
          <p:cNvSpPr txBox="1"/>
          <p:nvPr/>
        </p:nvSpPr>
        <p:spPr>
          <a:xfrm>
            <a:off x="7752184" y="6237313"/>
            <a:ext cx="2915816" cy="646331"/>
          </a:xfrm>
          <a:prstGeom prst="rect">
            <a:avLst/>
          </a:prstGeom>
          <a:noFill/>
        </p:spPr>
        <p:txBody>
          <a:bodyPr wrap="square" rtlCol="0">
            <a:spAutoFit/>
          </a:bodyPr>
          <a:lstStyle/>
          <a:p>
            <a:pPr algn="r"/>
            <a:r>
              <a:rPr lang="en-NZ" dirty="0">
                <a:solidFill>
                  <a:prstClr val="black"/>
                </a:solidFill>
                <a:latin typeface="Calibri"/>
                <a:cs typeface="Times New Roman"/>
              </a:rPr>
              <a:t>Neuliep (2014)</a:t>
            </a:r>
            <a:endParaRPr lang="en-NZ" dirty="0">
              <a:solidFill>
                <a:prstClr val="black"/>
              </a:solidFill>
              <a:latin typeface="Calibri"/>
            </a:endParaRPr>
          </a:p>
          <a:p>
            <a:pPr algn="r"/>
            <a:r>
              <a:rPr lang="en-NZ" dirty="0">
                <a:solidFill>
                  <a:prstClr val="black"/>
                </a:solidFill>
                <a:latin typeface="Calibri"/>
              </a:rPr>
              <a:t>Liu, </a:t>
            </a:r>
            <a:r>
              <a:rPr lang="en-NZ" dirty="0" err="1">
                <a:solidFill>
                  <a:prstClr val="black"/>
                </a:solidFill>
                <a:latin typeface="Calibri"/>
              </a:rPr>
              <a:t>Vol</a:t>
            </a:r>
            <a:r>
              <a:rPr lang="en-NZ" dirty="0" err="1">
                <a:solidFill>
                  <a:prstClr val="black"/>
                </a:solidFill>
                <a:latin typeface="Calibri"/>
                <a:cs typeface="Times New Roman"/>
              </a:rPr>
              <a:t>čič</a:t>
            </a:r>
            <a:r>
              <a:rPr lang="en-NZ" dirty="0">
                <a:solidFill>
                  <a:prstClr val="black"/>
                </a:solidFill>
                <a:latin typeface="Calibri"/>
                <a:cs typeface="Times New Roman"/>
              </a:rPr>
              <a:t>, &amp; </a:t>
            </a:r>
            <a:r>
              <a:rPr lang="en-NZ" dirty="0" err="1">
                <a:solidFill>
                  <a:prstClr val="black"/>
                </a:solidFill>
                <a:latin typeface="Calibri"/>
                <a:cs typeface="Times New Roman"/>
              </a:rPr>
              <a:t>Gallois</a:t>
            </a:r>
            <a:r>
              <a:rPr lang="en-NZ" dirty="0">
                <a:solidFill>
                  <a:prstClr val="black"/>
                </a:solidFill>
                <a:latin typeface="Calibri"/>
                <a:cs typeface="Times New Roman"/>
              </a:rPr>
              <a:t> (2011)</a:t>
            </a:r>
          </a:p>
        </p:txBody>
      </p:sp>
    </p:spTree>
    <p:extLst>
      <p:ext uri="{BB962C8B-B14F-4D97-AF65-F5344CB8AC3E}">
        <p14:creationId xmlns:p14="http://schemas.microsoft.com/office/powerpoint/2010/main" val="30047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9946"/>
          <a:stretch/>
        </p:blipFill>
        <p:spPr>
          <a:xfrm>
            <a:off x="5917474" y="1229950"/>
            <a:ext cx="4033429" cy="4676775"/>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92" y="166686"/>
            <a:ext cx="3408562" cy="6516000"/>
          </a:xfrm>
          <a:prstGeom prst="rect">
            <a:avLst/>
          </a:prstGeom>
        </p:spPr>
      </p:pic>
    </p:spTree>
    <p:extLst>
      <p:ext uri="{BB962C8B-B14F-4D97-AF65-F5344CB8AC3E}">
        <p14:creationId xmlns:p14="http://schemas.microsoft.com/office/powerpoint/2010/main" val="45919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315" y="247650"/>
            <a:ext cx="9096375" cy="3619500"/>
          </a:xfrm>
          <a:prstGeom prst="rect">
            <a:avLst/>
          </a:prstGeom>
          <a:ln>
            <a:solidFill>
              <a:schemeClr val="tx1"/>
            </a:solidFill>
          </a:ln>
        </p:spPr>
      </p:pic>
      <p:sp>
        <p:nvSpPr>
          <p:cNvPr id="3" name="TextBox 2"/>
          <p:cNvSpPr txBox="1"/>
          <p:nvPr/>
        </p:nvSpPr>
        <p:spPr>
          <a:xfrm>
            <a:off x="0" y="6322422"/>
            <a:ext cx="121920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https://www.victoria.ac.nz/students/get-involved/international/buddy</a:t>
            </a: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314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 y="651510"/>
            <a:ext cx="11582400" cy="1714500"/>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3641816"/>
            <a:ext cx="12334875" cy="723900"/>
          </a:xfrm>
          <a:prstGeom prst="rect">
            <a:avLst/>
          </a:prstGeom>
        </p:spPr>
      </p:pic>
    </p:spTree>
    <p:extLst>
      <p:ext uri="{BB962C8B-B14F-4D97-AF65-F5344CB8AC3E}">
        <p14:creationId xmlns:p14="http://schemas.microsoft.com/office/powerpoint/2010/main" val="2723466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997" y="362494"/>
            <a:ext cx="1800000" cy="1800000"/>
          </a:xfrm>
          <a:prstGeom prst="rect">
            <a:avLst/>
          </a:prstGeom>
        </p:spPr>
      </p:pic>
      <p:sp>
        <p:nvSpPr>
          <p:cNvPr id="3" name="TextBox 2"/>
          <p:cNvSpPr txBox="1"/>
          <p:nvPr/>
        </p:nvSpPr>
        <p:spPr>
          <a:xfrm>
            <a:off x="3304903" y="875211"/>
            <a:ext cx="68580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UCIC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Buddy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UCIC Buddies help run UCIC’s Orientation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Each Buddy is responsible for a group of 3-5 new students, helping them to settle and integrate into UCIC, UC and Christchurch. Buddies meet with their group at least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once a week for the first four weeks of the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semester.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Hours involved in the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hours.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Every 12 hours of participation in an activity is equal to one intersection point (12 hours = 1 intersection point).</a:t>
            </a:r>
            <a:b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For this activity you can claim a maximum of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learning and development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0" y="6270171"/>
            <a:ext cx="121920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a:t>
            </a:r>
            <a:r>
              <a:rPr kumimoji="0" lang="en-NZ"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www.canterbury.ac.nz/life/co-curricular-record-ccr/ccr-activities/ucic-buddy</a:t>
            </a: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12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3" y="457200"/>
            <a:ext cx="1034578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1" i="0" u="none" strike="noStrike" kern="1200" cap="none" spc="0" normalizeH="0" baseline="0" noProof="0" dirty="0" smtClean="0">
                <a:ln>
                  <a:noFill/>
                </a:ln>
                <a:solidFill>
                  <a:prstClr val="black"/>
                </a:solidFill>
                <a:effectLst/>
                <a:uLnTx/>
                <a:uFillTx/>
                <a:latin typeface="Calibri" panose="020F0502020204030204"/>
                <a:ea typeface="+mn-ea"/>
                <a:cs typeface="+mn-cs"/>
              </a:rPr>
              <a:t>Tertiary </a:t>
            </a:r>
            <a:r>
              <a:rPr kumimoji="0" lang="en-NZ" sz="36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NZ"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ducation </a:t>
            </a:r>
            <a:r>
              <a:rPr kumimoji="0" lang="en-NZ" sz="3600" b="1"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NZ" sz="3600" b="1" i="0" u="none" strike="noStrike" kern="1200" cap="none" spc="0" normalizeH="0" baseline="0" noProof="0" dirty="0" smtClean="0">
                <a:ln>
                  <a:noFill/>
                </a:ln>
                <a:solidFill>
                  <a:prstClr val="black"/>
                </a:solidFill>
                <a:effectLst/>
                <a:uLnTx/>
                <a:uFillTx/>
                <a:latin typeface="Calibri" panose="020F0502020204030204"/>
                <a:ea typeface="+mn-ea"/>
                <a:cs typeface="+mn-cs"/>
              </a:rPr>
              <a:t>nstitutions </a:t>
            </a:r>
            <a:r>
              <a:rPr kumimoji="0" lang="en-NZ" sz="3600" b="1" i="0" u="none" strike="noStrike" kern="1200" cap="none" spc="0" normalizeH="0" baseline="0" noProof="0" dirty="0">
                <a:ln>
                  <a:noFill/>
                </a:ln>
                <a:solidFill>
                  <a:prstClr val="black"/>
                </a:solidFill>
                <a:effectLst/>
                <a:uLnTx/>
                <a:uFillTx/>
                <a:latin typeface="Calibri" panose="020F0502020204030204"/>
                <a:ea typeface="+mn-ea"/>
                <a:cs typeface="+mn-cs"/>
              </a:rPr>
              <a:t>are in a prime position to champion and promote systemic interventions to assist both international and domestic students to engage with each other in order to promote cultural understanding.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451" y="3329259"/>
            <a:ext cx="2743200" cy="2733675"/>
          </a:xfrm>
          <a:prstGeom prst="rect">
            <a:avLst/>
          </a:prstGeom>
        </p:spPr>
      </p:pic>
    </p:spTree>
    <p:extLst>
      <p:ext uri="{BB962C8B-B14F-4D97-AF65-F5344CB8AC3E}">
        <p14:creationId xmlns:p14="http://schemas.microsoft.com/office/powerpoint/2010/main" val="2160831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arnetalliance.org/wp-content/uploads/2014/01/time-for-questions-banner-1-704x21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73" y="4067268"/>
            <a:ext cx="9237535" cy="280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8229222">
            <a:off x="3604535" y="1447913"/>
            <a:ext cx="3816424" cy="830997"/>
          </a:xfrm>
          <a:prstGeom prst="rect">
            <a:avLst/>
          </a:prstGeom>
          <a:noFill/>
          <a:ln>
            <a:noFill/>
          </a:ln>
        </p:spPr>
        <p:txBody>
          <a:bodyPr wrap="square" rtlCol="0">
            <a:spAutoFit/>
          </a:bodyPr>
          <a:lstStyle/>
          <a:p>
            <a:pPr algn="r"/>
            <a:r>
              <a:rPr lang="en-NZ" sz="4800" b="1" dirty="0">
                <a:solidFill>
                  <a:prstClr val="black"/>
                </a:solidFill>
                <a:latin typeface="Tempus Sans ITC" panose="04020404030D07020202" pitchFamily="82" charset="0"/>
                <a:ea typeface="BatangChe" panose="02030609000101010101" pitchFamily="49" charset="-127"/>
                <a:cs typeface="Arial" pitchFamily="34" charset="0"/>
              </a:rPr>
              <a:t>Kia </a:t>
            </a:r>
            <a:r>
              <a:rPr lang="en-NZ" sz="4800" b="1" dirty="0" err="1">
                <a:solidFill>
                  <a:prstClr val="black"/>
                </a:solidFill>
                <a:latin typeface="Tempus Sans ITC" panose="04020404030D07020202" pitchFamily="82" charset="0"/>
                <a:ea typeface="BatangChe" panose="02030609000101010101" pitchFamily="49" charset="-127"/>
                <a:cs typeface="Arial" pitchFamily="34" charset="0"/>
              </a:rPr>
              <a:t>ora</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9" name="TextBox 8"/>
          <p:cNvSpPr txBox="1"/>
          <p:nvPr/>
        </p:nvSpPr>
        <p:spPr>
          <a:xfrm rot="18229222">
            <a:off x="1768309" y="1382287"/>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Faafetai</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10" name="TextBox 9"/>
          <p:cNvSpPr txBox="1"/>
          <p:nvPr/>
        </p:nvSpPr>
        <p:spPr>
          <a:xfrm rot="18229222">
            <a:off x="2704412" y="1417114"/>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Tenkyu</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11" name="TextBox 10"/>
          <p:cNvSpPr txBox="1"/>
          <p:nvPr/>
        </p:nvSpPr>
        <p:spPr>
          <a:xfrm rot="18229222">
            <a:off x="789966" y="1382286"/>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Malo</a:t>
            </a:r>
            <a:r>
              <a:rPr lang="en-NZ" sz="4800" b="1" dirty="0">
                <a:solidFill>
                  <a:prstClr val="black"/>
                </a:solidFill>
                <a:latin typeface="Tempus Sans ITC" panose="04020404030D07020202" pitchFamily="82" charset="0"/>
                <a:ea typeface="BatangChe" panose="02030609000101010101" pitchFamily="49" charset="-127"/>
                <a:cs typeface="Times New Roman" pitchFamily="18" charset="0"/>
              </a:rPr>
              <a:t> '</a:t>
            </a: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aupito</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12" name="TextBox 11"/>
          <p:cNvSpPr txBox="1"/>
          <p:nvPr/>
        </p:nvSpPr>
        <p:spPr>
          <a:xfrm rot="18229222">
            <a:off x="4582879" y="1413119"/>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Vinaka</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13" name="TextBox 12"/>
          <p:cNvSpPr txBox="1"/>
          <p:nvPr/>
        </p:nvSpPr>
        <p:spPr>
          <a:xfrm rot="18229222">
            <a:off x="5542666" y="1413119"/>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Meitaki</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14" name="TextBox 13"/>
          <p:cNvSpPr txBox="1"/>
          <p:nvPr/>
        </p:nvSpPr>
        <p:spPr>
          <a:xfrm rot="18229222">
            <a:off x="6419106" y="1462691"/>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Fakefetai</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
        <p:nvSpPr>
          <p:cNvPr id="15" name="TextBox 14"/>
          <p:cNvSpPr txBox="1"/>
          <p:nvPr/>
        </p:nvSpPr>
        <p:spPr>
          <a:xfrm rot="18229222">
            <a:off x="7347560" y="1462692"/>
            <a:ext cx="3816424" cy="830997"/>
          </a:xfrm>
          <a:prstGeom prst="rect">
            <a:avLst/>
          </a:prstGeom>
          <a:noFill/>
          <a:ln>
            <a:noFill/>
          </a:ln>
        </p:spPr>
        <p:txBody>
          <a:bodyPr wrap="square" rtlCol="0">
            <a:spAutoFit/>
          </a:bodyPr>
          <a:lstStyle/>
          <a:p>
            <a:pPr algn="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Fakaaue</a:t>
            </a:r>
            <a:r>
              <a:rPr lang="en-NZ" sz="4800" b="1" dirty="0">
                <a:solidFill>
                  <a:prstClr val="black"/>
                </a:solidFill>
                <a:latin typeface="Tempus Sans ITC" panose="04020404030D07020202" pitchFamily="82" charset="0"/>
                <a:ea typeface="BatangChe" panose="02030609000101010101" pitchFamily="49" charset="-127"/>
                <a:cs typeface="Times New Roman" pitchFamily="18" charset="0"/>
              </a:rPr>
              <a:t> </a:t>
            </a:r>
            <a:r>
              <a:rPr lang="en-NZ" sz="4800" b="1" dirty="0" err="1">
                <a:solidFill>
                  <a:prstClr val="black"/>
                </a:solidFill>
                <a:latin typeface="Tempus Sans ITC" panose="04020404030D07020202" pitchFamily="82" charset="0"/>
                <a:ea typeface="BatangChe" panose="02030609000101010101" pitchFamily="49" charset="-127"/>
                <a:cs typeface="Times New Roman" pitchFamily="18" charset="0"/>
              </a:rPr>
              <a:t>lahi</a:t>
            </a:r>
            <a:endParaRPr lang="en-NZ" sz="4800" b="1" dirty="0">
              <a:solidFill>
                <a:prstClr val="black"/>
              </a:solidFill>
              <a:latin typeface="Tempus Sans ITC" panose="04020404030D07020202" pitchFamily="82" charset="0"/>
              <a:ea typeface="BatangChe" panose="02030609000101010101" pitchFamily="49" charset="-127"/>
              <a:cs typeface="Arial" pitchFamily="34" charset="0"/>
            </a:endParaRPr>
          </a:p>
        </p:txBody>
      </p:sp>
    </p:spTree>
    <p:extLst>
      <p:ext uri="{BB962C8B-B14F-4D97-AF65-F5344CB8AC3E}">
        <p14:creationId xmlns:p14="http://schemas.microsoft.com/office/powerpoint/2010/main" val="3393379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352697"/>
            <a:ext cx="11051177" cy="4801314"/>
          </a:xfrm>
          <a:prstGeom prst="rect">
            <a:avLst/>
          </a:prstGeom>
          <a:noFill/>
        </p:spPr>
        <p:txBody>
          <a:bodyPr wrap="square" rtlCol="0">
            <a:spAutoFit/>
          </a:bodyPr>
          <a:lstStyle/>
          <a:p>
            <a:r>
              <a:rPr lang="en-NZ" u="sng" dirty="0"/>
              <a:t>Take away message</a:t>
            </a:r>
            <a:endParaRPr lang="en-NZ" dirty="0"/>
          </a:p>
          <a:p>
            <a:r>
              <a:rPr lang="en-NZ" dirty="0"/>
              <a:t>Tertiary education institutions play a crucial role in providing intercultural spaces to facilitate intercultural interactions between international Pacific Island students and New Zealand students. Some of these intercultural spaces include:</a:t>
            </a:r>
          </a:p>
          <a:p>
            <a:r>
              <a:rPr lang="en-NZ" dirty="0"/>
              <a:t>Formalising buddy or peer-mentor programmes (with appropriate recognition) to assist with the academic and socio-cultural adaptation of new Pacific Island students.</a:t>
            </a:r>
          </a:p>
          <a:p>
            <a:r>
              <a:rPr lang="en-NZ" dirty="0"/>
              <a:t>Holding more student events throughout the semester so that all students can learn about different cultures, perceptions, food, communication, language, entertainment, and new experiences.</a:t>
            </a:r>
          </a:p>
          <a:p>
            <a:r>
              <a:rPr lang="en-NZ" dirty="0"/>
              <a:t>Arranging local community volunteers to spend social time with Pacific Island students and build reciprocal intercultural relationships.</a:t>
            </a:r>
          </a:p>
          <a:p>
            <a:r>
              <a:rPr lang="en-NZ" dirty="0"/>
              <a:t>Providing new Pacific Island students with intercultural communication workshops (co-facilitated by New Zealand students).</a:t>
            </a:r>
          </a:p>
          <a:p>
            <a:r>
              <a:rPr lang="en-NZ" dirty="0"/>
              <a:t>Providing culturally mixed residential halls on campus where friendships can develop naturally (rather than separate halls for international and domestic students).</a:t>
            </a:r>
          </a:p>
          <a:p>
            <a:r>
              <a:rPr lang="en-NZ" dirty="0"/>
              <a:t>Showcasing Pacific language weeks on campus to raise more awareness for other students and staff.</a:t>
            </a:r>
          </a:p>
          <a:p>
            <a:r>
              <a:rPr lang="en-NZ" dirty="0"/>
              <a:t>Organising short-term family home stays to experience Kiwi life and culture.</a:t>
            </a:r>
          </a:p>
          <a:p>
            <a:endParaRPr lang="en-NZ" dirty="0"/>
          </a:p>
        </p:txBody>
      </p:sp>
    </p:spTree>
    <p:extLst>
      <p:ext uri="{BB962C8B-B14F-4D97-AF65-F5344CB8AC3E}">
        <p14:creationId xmlns:p14="http://schemas.microsoft.com/office/powerpoint/2010/main" val="44615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61496" y="3140968"/>
            <a:ext cx="8739952" cy="1080120"/>
          </a:xfrm>
          <a:prstGeom prst="rect">
            <a:avLst/>
          </a:prstGeom>
        </p:spPr>
        <p:txBody>
          <a:bodyPr/>
          <a:lstStyle/>
          <a:p>
            <a:pPr algn="ctr" fontAlgn="base">
              <a:spcBef>
                <a:spcPct val="0"/>
              </a:spcBef>
              <a:spcAft>
                <a:spcPct val="0"/>
              </a:spcAft>
            </a:pPr>
            <a:r>
              <a:rPr lang="en-NZ" sz="3200" dirty="0">
                <a:solidFill>
                  <a:srgbClr val="080002"/>
                </a:solidFill>
                <a:latin typeface="Arial"/>
                <a:cs typeface="Arial"/>
              </a:rPr>
              <a:t>Friendships are seen in different ways and constructed differently around the world</a:t>
            </a:r>
          </a:p>
          <a:p>
            <a:pPr fontAlgn="base">
              <a:spcBef>
                <a:spcPct val="0"/>
              </a:spcBef>
              <a:spcAft>
                <a:spcPct val="0"/>
              </a:spcAft>
            </a:pPr>
            <a:endParaRPr lang="en-NZ" sz="2000" dirty="0">
              <a:solidFill>
                <a:srgbClr val="080002"/>
              </a:solidFill>
              <a:latin typeface="Arial"/>
              <a:cs typeface="Arial"/>
            </a:endParaRPr>
          </a:p>
          <a:p>
            <a:pPr fontAlgn="base">
              <a:spcBef>
                <a:spcPct val="0"/>
              </a:spcBef>
              <a:spcAft>
                <a:spcPct val="0"/>
              </a:spcAft>
            </a:pPr>
            <a:endParaRPr lang="en-NZ" sz="2000" dirty="0">
              <a:solidFill>
                <a:srgbClr val="D7730F"/>
              </a:solidFill>
              <a:latin typeface="Arial"/>
              <a:cs typeface="Arial"/>
            </a:endParaRPr>
          </a:p>
          <a:p>
            <a:pPr fontAlgn="base">
              <a:spcBef>
                <a:spcPct val="0"/>
              </a:spcBef>
              <a:spcAft>
                <a:spcPct val="0"/>
              </a:spcAft>
            </a:pPr>
            <a:endParaRPr lang="en-NZ" sz="2400" dirty="0">
              <a:solidFill>
                <a:srgbClr val="D7730F"/>
              </a:solidFill>
              <a:latin typeface="Arial"/>
              <a:cs typeface="Arial"/>
            </a:endParaRPr>
          </a:p>
        </p:txBody>
      </p:sp>
      <p:pic>
        <p:nvPicPr>
          <p:cNvPr id="1026" name="Picture 2" descr="http://www.ratoathinitiative.ie/images/site/assets/small/friends-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4488015"/>
            <a:ext cx="325301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3.bp.blogspot.com/-1obw8ndH30Y/Tpnet-1O7qI/AAAAAAAAAX8/pqK8fYHI9FY/s320/Eden-Wen-resize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4509120"/>
            <a:ext cx="324507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reshareit.com/wp-content/uploads/o-FRIENDS-BRAIN-facebook.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5159" y="116632"/>
            <a:ext cx="5543999"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95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9" name="Rounded Rectangular Callout 8"/>
          <p:cNvSpPr/>
          <p:nvPr/>
        </p:nvSpPr>
        <p:spPr>
          <a:xfrm>
            <a:off x="3331029" y="2103121"/>
            <a:ext cx="5812971" cy="1658982"/>
          </a:xfrm>
          <a:prstGeom prst="wedgeRoundRectCallout">
            <a:avLst>
              <a:gd name="adj1" fmla="val -56199"/>
              <a:gd name="adj2" fmla="val 84154"/>
              <a:gd name="adj3" fmla="val 16667"/>
            </a:avLst>
          </a:prstGeom>
          <a:solidFill>
            <a:srgbClr val="4472C4">
              <a:lumMod val="50000"/>
            </a:srgbClr>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3600" b="1" i="0" u="none" strike="noStrike" kern="0" cap="none" spc="0" normalizeH="0" baseline="0" noProof="0" dirty="0" smtClean="0">
                <a:ln w="0"/>
                <a:solidFill>
                  <a:prstClr val="white"/>
                </a:solidFill>
                <a:effectLst/>
                <a:uLnTx/>
                <a:uFillTx/>
                <a:latin typeface="Calibri" panose="020F0502020204030204" pitchFamily="34" charset="0"/>
                <a:ea typeface="+mn-ea"/>
                <a:cs typeface="+mn-cs"/>
              </a:rPr>
              <a:t>What does a friend mean</a:t>
            </a:r>
            <a:r>
              <a:rPr kumimoji="0" lang="en-NZ" sz="3600" b="1" i="0" u="none" strike="noStrike" kern="0" cap="none" spc="0" normalizeH="0" noProof="0" dirty="0" smtClean="0">
                <a:ln w="0"/>
                <a:solidFill>
                  <a:prstClr val="white"/>
                </a:solidFill>
                <a:effectLst/>
                <a:uLnTx/>
                <a:uFillTx/>
                <a:latin typeface="Calibri" panose="020F0502020204030204" pitchFamily="34" charset="0"/>
                <a:ea typeface="+mn-ea"/>
                <a:cs typeface="+mn-cs"/>
              </a:rPr>
              <a:t> in your culture?</a:t>
            </a:r>
            <a:r>
              <a:rPr kumimoji="0" lang="en-NZ" sz="3600" b="1" i="0" u="none" strike="noStrike" kern="0" cap="none" spc="0" normalizeH="0" baseline="0" noProof="0" dirty="0" smtClean="0">
                <a:ln w="0"/>
                <a:solidFill>
                  <a:prstClr val="white"/>
                </a:solidFill>
                <a:effectLst/>
                <a:uLnTx/>
                <a:uFillTx/>
                <a:latin typeface="Calibri" panose="020F0502020204030204" pitchFamily="34" charset="0"/>
                <a:ea typeface="+mn-ea"/>
                <a:cs typeface="+mn-cs"/>
              </a:rPr>
              <a:t> </a:t>
            </a:r>
            <a:endParaRPr kumimoji="0" lang="en-NZ" sz="36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543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QSEBMWFBQWFxcWExUVFRcXFxgYFhUVGBQUFBQXHyYgGBkjHBQVIC8gIycpLSwsFx4xNTIqNSYrLCkBCQoKDgwOGg8PGiwkHCQtLCktLCwsLCw1LCw1LCw1LSosKSwvLCwsLSwsLCktKSkpLCwsLCw1LCwsLCwpLCwsLP/AABEIAHwBlQMBIgACEQEDEQH/xAAbAAEAAQUBAAAAAAAAAAAAAAAABgIDBAUHAf/EAE8QAAIBAwIDBQQFBgcNCQAAAAECAwAEERIhBTFBBhMiUWEUMnGBI0JSkaEHYoKx0dIVVJKTlLLBJDM0Q0RTVXKDhKKzwhYlRXN0o9Pw8f/EABkBAQADAQEAAAAAAAAAAAAAAAABAgMEBf/EACsRAAICAgEEAQMEAgMAAAAAAAABAhEDEiEEMVFhQRMikXGx0fAyoQVCgf/aAAwDAQACEQMRAD8A65SlK6DEUpSgFKUoBSlKAUpSgFKUoBSlKAUpSgFKUoBSlKAUpSgFKUoBSlKAUpSgFKUoBSlVJGScCgKaVmR2Q671U1mvTaqbotqzBpWZFZ497esgCjmFE1dKz5rcEbbHzrAIxsalOyGqFKUqxApSlAKVUkRPIVdWyb0FRaJplilZQsfX8KpaxPQg1GyGrMelVPGRzFU1YgUpSgFKUoBSlKAUpSgFKUoBSlKAUpSgFKAeVVd0fI/dQFNKUoBSgU+VKAUpSgFKV6iknAoDylZiWQ67169mOm1U3RbVmLDDqP66zkgA5CkEWkYq5VJSsslQIrHmtQd12NZFKhOiWrNVSrt1HhvQ1arZOzJilKVIKoo9RwK2McYUYFWbNMLnzrIrKTs0ihSlKoWFKUoBWHepuD51mVSyA4z0qU6ZDVmDHak+nxqtrI9CDWbSrbsjVGsERzjG9ZsVsB6mr1KhybCjQpSlVLClKUB4y52NYFxBp+FbCqXXIwasnRDVmspXrLgkV5WxkKUpQClKUApSlAKUpQClKUAArMitAPe39KWkOBk8z+qsispS+EaRieAeVe0pWZcpeMHmKsex7jy61k0qU2iGkz2qJIgeYqulAa6aHSfTpVus+6Xwn0rDihLcvvraL4MmuSisyyj2z51SLH1/CslEwMVWUk1wWiiqlKVmXFKUoBSlKAtXKZU+m9a+towyCKxWsfI1pF0UkrMWvKuGA5xjes2G3C+p8/2VZySKpWVxDYfAVVSlYmopSlAKUpQClKUApSlAKUpQClKUApSlAKUpQGBeDxVZq9dnxVZrddjJ9xSlKkgUpSgFKUoBSrMt2inS7opPIMyg/cTV6gFeouSBXlXLf3hUMI2FKVrOJ9o4YCVYlmHNUGoj4nkvzIrBK+xs3Xc2dKjkPby3Jw4kjH2nTK/Noy2kepwKkMUoYBlIZSAQQcgg8iCOYo01w0E0+UVUpSoJFe15XtSQW5Y9Qx061Wq42FajjfaaO38ODJIRkIuNh0LsdlH4noDWh/7dzZz3Men7PePn+Xp/6a0jjnNcIzlkhF8sm1K1XBO0cdzkLlJAMtG2M45alI2Zc9R5jODtW1qjTXDLp3yhSlKgkUpWu4px6KD++ElvsqCzemQOXzxTuOxsaVo7PtlbSMFLNGScDvEKgk8hr93Ppmt5UtNcMhNPsRrth2wbh6iR7dpISQutJFBDHJAZGGeh3GflVcHaacxiRrCbQVDfRyQSNgjIOgOCdug39K1v5XoNXC5D9l4m/wDcC/8AVWGnaDiEdhDKltD3XcxsZVkaV0TuwdZgITUQNyAx686ybaZsknE3c35QrQR28is7rcSd0mhCSr7AiRTgqRkbc/IGpLXMBA1lFw82V00iXd0hlcxxkSGUgs4VlLIcDGAdvjV/jvDJf4ZtoobmeNJYpHYmRn04Dh+6D5CkgqAcbZJFFJ/IcF8HSKiX5Qe0M9kkMluUJklWLu5E1DLBiGDBgQfDjG/PpWogiubO99htrl53uF74vd6pFgjUuCVAYF3Y7fVGy7b5HvbK1uDPw2G4kjlVrtGBSNo28Ay2QXYEYJ3GKOVohRSZ0IV7XLRxoQPIvFluo5Gkcx3kTyGLQzZj7vQdKgAjw6Tn6w3NTzs1dF7VHeZZ86z3y4CuNbYbA2XbGR0wR0qylZDjRtqj/EOPS+1PbW6oWjt+/csGOoliscSqpGCdJ8W/TY0se1LXEZmtrZ5IcnQ5ZEMgUkFokY7jIONRXNRjhV6bjiiSwXDBbi0YhjEgYGG4IaFkPVdR351Dl4Cj5J/YXBkijd0MbMis0be8hIBKN6jl8qyKxOK3XdQSyakQojsGkzoBCkgvjfTnnjeotw3jMouLBO8kkFxFKZu8QqpZI0cSRakUgZJGMAYYbCpbohKy92z7dPw8prtu8RyQjCYDcDJDLoJH41s7i4vtLMsVtkAkL3srkkDZc92vPlUP/LamYbTbP0xH3py/Cs3j3bC8tVupZoVjKRwLboHMiF5ZJVaRn0rnGkeHHQfazVNqbsuo2lRMuD3pmt4ZWGkyRxuQOhdAxG/lmsmSdVIDMATsASBn4edc8ueLTW8ccsF1PdSKU763NuQjoSA4hVYlMZXORv03zWRAYZm4m5SS6UsyO7RwhYtEeGhjZ3DMF58gM7jckm2xGhJO0XaRLcIgdO+lkjjjQkZ8bqGcrnZVUlsnbYedaztB2xmtru1txDGyXMgRJBKxIGtFYlNAwcOD7xqG2cAuP4BWZQ7OJWkLKCXSMDQHJ94aVA3rd9reGpFxHhS28AAD3EndwqiZIWIkgEqufCDkkcqrs2r/AELapOn7OiUqN3vbdIGMdxDLDJ3UksYfQVkEalmVHjZgGwORx+qovY8enuLX2k30sdywZ44I4MwLjOiIjuyXyAMtq67cqs5oooM6Xmlcra9vZb2w0Tzwe0xO7xy7iNlVxKFiIAOBuusHBINTbs12fntnlM95JdI+nQJBumM5OcnnkbAAbcqKVhxo272YPmPxrFlgK8+XnWxrwjPOtVNozcUaylVzRaTj7qVsZFFKUoBWk7Q8VKDu0OCfeYc/gD023J57jHPI3dQ7tEcTNn0PyKrv/wAJH6JrTFFSmkzLLJxg2jTTSxr75UEjJzjcZC5PnuwGfM1tOEcXNuQCfofrL0T89PIDmVG2MnnzxI+HzOodUUKQCgkJDOp3BGAdIPMZ59QOdWkfOdQIwSGDdCPeB6fMEitYdR0/UOWOEk2vHx/P/hzyx5cNTknz/f7Z0WriKQQcH7q87PWxS2hD++I0DZ5jCjb41sq4nM9BRNV2j4mYYCU2ZvCp8sgkt8gDj1xXPWOf/vnzO/Wpv2ytyYg45KTq9AcEMfQFVBPQMSdgahdvamWQRa+7JDEHTlmK7mNc7K2nUckH3TtXTgyQxY5ZH8fscvUQnkyRgvkx4INP12bYDxEHlnxcuZzv8BUh7F8SMU3cE/Ry6ig6LIAWOnyDKGJHmuebGtNfcPMJTTIXDHGlwpOACSyuoHLA2IPMbisngls0lzCqc1cSMfJUOWJ9D7vxakOoxdX07yQ7Lz5KLHkwZ1GXz48HS6UpXCeiKouJgisx5KCT8hmq6xOJXsSKVmdVDAjBO5BGDheZ59KkHOr6UtI7HcknJ8zyJ/D7sDpWh9tw6jvdXjdtII1Ou4wsYHiRTsMHUSrEAgVl8RZmSWON/pAMZwQWH21BwRqGcHoTjpXP2spDKEwS5wVxtkY8LA9FAHPbSF6YOOjq+plijBY+Pm/0+P5OXpenWWU3P++/4OlRzkFZYWGtfHGwO2cbDI5qw2PmCa6nYXYlijlXk6K4+DKCP11x3hIKKqPIutzkFtgM85X+ypOW355+0SK65who+5jWF1kRFVAysGHhAHMbZ2qc81NRk1Ta5Q6eLjtG7SfDM2leUrlOo1XaDjYgXC++2cfmgc2P3gAdSfIEjn1zeFn8WolsnOCQMYzqbzORz5/Ktx2tlPtLKegQj1Urhflq737zWmhikfV3UZYKQrMWVVDFdQXJ3JwQeWPWvQxPHgx/VyNL2efm3y5PpxV0W0kVwcbjJUgjy2YEHmPwNTrsVxMyQtE5JaIgAk5JRhmMk9SMMueujPWoOGOSrKVZcAg46jIwQSCMEcjW87GylbsAcnjcN+iVKk/DLD9Kr59cuJZIu/aKdO3jy6Pg3vbfhE13bPbQCP6TGp5HZQul1YaVVWLHK+lYlv2cvDZpZtcRRIsSxM8cbPIyhdJ0s5AQkddJxUspXl6q7PUUnVEH4jwOBEtIor2CCOzdZEWTQ7M653kYyLt4jsANz8MUcQeKW8iuf4ThRkzFEsUaPnvSAULFm1FiABgD0rUflAWOLjHDpX0xrkNI5wB4ZObH58zU2tryHiML92dUaTLpcbhmhaOQMvpqGPXHrVO7aNHwkzAntre9nWW2udF3bDSXQAkK2cpNEw3UkNtsRvg17xDs/dSXVpO0kMqwNIxXS0O7x6AQcyajuTjbl61quzN3HBfcYnndY0WWIF3IAHhc4yeu42qTN2utgFZ2eNGICySQzRxnPu/SOgUZ6ZIzUqn3Ku0+DCh7KzRwtBFdZiYEFZoFlI1ZLBDqUBckkKwbHLlXnDXseGwJZm4QbkaXcGRmkbfKLvuW8qybrjzvdex2oQukYlmkkyURWOEUIpBd258wAN9+VQbt1fyStae0R920F+Ii5DLHIp0MJU18lwN9zjHM0bS5RKTlwyaWnApbO3aK2nxCgcxhoe9lQHLFEYOofBJ06lJ5A5qPcJtIY7rhPshYoYLqRi5BfTIqNrlxsCXbHlnbpW6suISX07PaXRS2jYo+FiYySDB+j1ISiYPvEnVnYAbmQx2KLqKIqs3vMqqCT5sQN6Un2ItruYFxx6ykRke4tnRgVZTNGQQdiCM8qwLHhNkZ4Xt58yQqyxolx3g0MBqXQ5bAwB7uMVH/AMqnCkh4THFGoCxyQoNhnAVlyT1JqUcUe1gktpJWVJVLCJVUtI+tCrKsaAs31TsOgpfPIrjg13b7spPfiJImiRYnEgLlyxOCMYAwBv51veIcIF1bNBdovjGHCMSAQchkYgEEEAjb76Qdo4GlEOopKwyiSxyRMwHMoJFGrHpnFamDtDcXcU8tikYRTJHC0pOqVk2LqoGFXVyznONwKngjkzLTgEwCpLeSyxLjwlY1ZgOQllUZYeeNOeucnNV52PtpO+IRozMCJWikePUWBBZlU6Wbc7kH1zUa7Ndpu7jQrLcXsl2zNbwPoEkQjysokkJ0hQwO+w28I51lce7WOba7Qa7O6t4jKUIjfUhBCtG4yCpbAzzBqLVFqlZi3fCILf2OaC9jQ2vexxC6ZArocxugKhTsVbDYPzrMk4RdzXVpeq9tIkSuVOqRe8WdRqKgKQoC407tnmTvtoeO2UsfZ/6SRXTubcovdaXUtJCd5NZ1cyPdBOannZ+5iEEMKSIzJFGpVXUkaUUbgHPSoXLol8KzQdo+GTzcRtZfZDJbwd4rEyQjV3qhSwQtkhfI4z+vYWHZKS3Xube8ljt8nTHojdkBJJWOVhkDfbIJHnXr9ry7yraW0lysLFJXVo0XWBlo49ZBkYdcbetaq7/KaFa1Mds0kVySI3VxrJUhWTucbOGYDBIHrjep+1ckfc+DPvuy873UE8c8cQtw6xKY3lZlcAOZXZ1ySAPXnualCZwM7nqQMDPXAycffWj7P8ennklS4spLbRjSzsGV852DAYJGM7Ejet7VlXdFHfZilKVJBYuUzj50q3eSbgClbRToydWY1KUq5UollCgsxwBuTUL4/wARM7AoAmjOliMsw6q4BwFzvgZIPXmDue1FzgKg+J+JJC/gr/PSelRqurBiUvuZydRlcftRe4fxsxQmKVRrTPs4BJDq3+KBwMaWPXkjfmmsfhbtG6vMqy4OopkgFs5LFj7xyScEAfrFVKrh/wCPx4pzmv8AsVn1c5xivB0zhnE0njDxnbkQdmU9VYdDuPvBGQQayicbmoB2VvTHcqPqyeBh6gEofiCCP0zUq7TXOiA4+tkH4BWYj4HTp/Srky4nCep3Y8qnDYj3He1TuxSA6IxtqHvv65Pur8N/UcqijWTDHdSNGQQy/XCspBVlzuMEDbOPSssmlepHp4KOtHmSzzlLay3eSyzPrciPw6dMYDczl2DONsnG2Ngq71n8E4q9pnu8OrHLq/Nv9rjUD5ZyB0ArEpVYdLihjWOK4RMupyOe98nS+FcVS4j1x554ZT7yt1Vh57j0IIIyDWZXPuy18Y7lRnwy/RsPXBMZ+IOR+ma6DXmZsf05anp4sn1I7GBxniXcx5GNR2XO4G2SxHUAdOpwMjNc9ubouxYkknmSck+Wo9fhyHIADapB21nOtV/NH4lif6qfdUSe4OFKIWDA6W2C5Gn6x6eIZxnGR5iuzpYxjHeXd9jk6mUpS0j2XcqmtlfGobjkQSCPgw3FY/8ABg3BYkNnOca9yCyrIMFUYgFh1I57tnNFK68mHHk/zV/Jxwyzh/i6LcMCp7oxnc+ZPmTzJ9TV62maJ+9hbRJ5jkw+zIv119D8iDvVtycHAyegzjPpnpVpLxScHKHbAfAJzt4d999v/wBGbSUWtX2Ii5J7LudQ4LxUXEKyAYO4dc50sNmXPUdQeoIPWsx3CgliAAMknYADmSegqJdg5TqnTpiN/mdak/ci/dWX2xvyqiMHn4m+/CD4ZDN8UFeNLG1k0Xk9iORPHuzR9rOLLckCJdJQnTMc6sHGVCbeA4Gzb+gIBrT8Mv5IXYyKGR10v3eScqcxuIyOmWU4Y7P6V7SvQn0eOeJ4ndM85dVNZNzFLzEs2lFLMWJZmbGeQ0hRyAUe90qadh2hGRk+0Y8evHu7Z7rG2jOM/W5aulRWvUkZWV0OHU6kPkR5+h3BHUEjrUz6ZfTUIPt2GPqKntJdzq9eVj8OvBLEko2DqGx5ZG4+R2+VZFeSesc+7YQO/FLCZIZnjgLd86wyFRkjGCB4uvu5qcWlokYdkGnvGMj9PEwUMxB5E6QT65rJxSoSpkt2qOUycLN3JdvbFJXj4hHcCEsAJo441XAJ2xksATtsalvaO9e6tJbeG1mMkqFMSoI0TVtreRjpOnn4NW4GKlNKhRLOVkF4bwGfh1wkyo1zE9tDBP3eO8SSBQqyKjEakIGMA5FWe2sktx7L/cs5Ed1DKU7kue6XV3jOVymTkAICTgb4JwOgUxTXihtzZCL3iC2vEEuIw/dXS6bqMRSakZB9DcMmnK7ZQ5xtg71NIZg6hlOQdwRVdKlKirdkQ/KRwue6txb28Bcl0cuXjRRpOceJskn4Y9aszWc44jFxBrZyncmCSPMbyRHVqEiBWIdTnBwdW52qa0qNebJUuKId2hs5L+W0WGJ40gnSd55V7sgJ/i40PjJbzwBsNzWh4X2i9klvLKP6CJJWaN5YpZDFrJLECFSpTPiUOynDbk1011yCAcZHMdPWoj2SgmsLf2aW2kkdXc97DoZZtbFtbFmBV98HV5Deoa5LJ8UamDsYi+yXNg3tUUcTxSBJzE8gd2cyRyoQA2tmypIHTpWVxvspJPbXTR25jmeHuoxJcNNKw1q7KWLsiA6dgCdznI67fsTwOS3W4eVRGZ53mWFSGEStjCkjYttvjblUlooqg5Oznvay6abhfs0drchisChe5cnMbxlxgA4ACnxHAJIxnfHn5RpoBa2xiAhl76JoT3ZjkjUN430ABlAHMYrodKONkKVEB4V2bkt2lCRPcwyyNNBJDeNEAJMHTImtVOPtrqyKovOBtFNYi3s3b2eWSWYRH6Md6pBCSzsveNnSSdgcHlyroNKaIbspjbIBIKkjkcZHocEj7jVVKVcoKpkbAJFVUoDVk53NKqlXBIpXSYFNKUoCM9rhgxsfdI0/NckD4kM235pqPxOSoJBUkbg8x6GugXVoki6ZFDDIOPIg5BB6EHrUP4nYtG5Dc+ZP2h/nB6Hr9liRyKk9XT5KejOTqMdrdGFSlUs+OfngAbkk8gANyT5Deu5ujhSsy+DHVcQ43xIM4/Myzf1CKmHaxs2xcb6c5A5+JHRRj/WZRWq7Odn+6PfSAiRs+DOyBtPMctfh3I28RG+M1vwfKvKzS3nsvg9XDHSGr+TnSKwHjwCd8DoDuo3A3AIB25g1VW67SWOhtf1GPPorMclD5BmJYH7TMPrKK0td+HJvH38nBmx6S9fApSqoIWkcRxLrkPJfIfac/VQefyGTgHSUlFWzKMXJ0i5wp9U8QXmJowfk6sf+Guo1peEdlYYRGSoeZCWMuMMWYENy+rg4CnOAB1Ga2zzgHBrx82T6sro9nDj+lGrNNxXs739yjyAGEL4xqYEkawq4HNTryd/qAYOdtZ21t8NEQMKEcAAbDDR7D5H7lNS8MDyNYPGbFZo9JIUg6kJGcNgjdeqkEqR1DHcc6pCTjJPwXnFSi15Ob0q9f2/dNpcaD0DH+q2wceo38wp2qzivbjJTVo8SUHB0xWz7MWgluTG41IYZdY35FogOXI53B/N9K1kAMjaIVMr/AGU3x/rtyQerEVPezHZ/2ZGLkNLJgyEe6AM6Y0zzUZO55lidtgOTqssddF3OvpcUtt32HAuz/szzNqyr6Qmclgq6jhieZy5HwA61pe2v99XyZFx+i0mf+Yv31M2OxqN8Y4OtwqgkqVYHI6rkd4n6S9ehAPSuLFKpqb+DtyRuDgvkhccgYZHLf8CQfxBqqsvi/DfZ5SqjEb5aLAwB1eIeWDkgfZP5prEr18c94pnkZIaSoUpV/h/BZrgs0GMRqwJbIVnJXCKftDGSdwM45naMmSMFchjxym6iTjsj/gkf6ZHwMr4/DFbirFhaCKJI15IqqPXSAM1frw27dnuJUqFKtG4GSDtVYceY++lMWVUq1Jcgdc/Cq0cEZFKYsqpSlQSKUpQClKUApSlAKUrxmwM0AVgeVe1qw3lVfft5mtNCm5sSaxprvov31is5PM5rypUPJDkbGKUMMj51XWsRyDkVlJe+Y+6ocPBKl5MmlWfa18/wqzNd52G1VUWyXJFqZssTXlU0rcyIie0vEGnlhh4er92Rn+6EU6WLd25z9oITjp1q9/CfFjy4ZGPjcp/Ya3HAf8Pvf/LtP1T1Ja5vu8/sb/b4/cg6XPFiM+xW49DcnP4A/rq3LFxKTC3FpbiPI1GOVmkXpqjzjDb8+gJqeUqGm1VslNL4RyqfsjxLA7tEB31B5I8c/DpZVJO3PI5jmc7Z1l2avYWEkUSmXRjM0mpA2BqxgkqMkjAxkYPQg9HpVXGTSTnLj2E4rlRX4IGY+Nf5qx/ly/trzuONn6liP0pKntKvz5YteEQJ+HcZYFW9gwRggiUgg8wQRuK0x7L3qhgQNaltQjQtCo0qY9GrxtkncA7DOBsAerUqGpd4ya/Qj7WqcUzlSdj+IZ+nKBSp0i3yzBtveLjAGNXI7kYHOtlw2w4rEP7kjtI4zpOJgwkJ0jJdlyW3JwW3xzArodKiSlKW0pN+rEdYqoxRC1l44OaWB/SmFU/98dYLInzEso/sqbUqUmvklu/ghGvi38VtP59/2UM/Fh/kdsfhcN/aKm9Ktz5I48HPr+7vXjeK5tI01odCo/fGQggMAv1cBtWax1eYAkcFhmCjxSZjiJYKC/0bpnIORtqG2xNdJpWWktnLZ/6LbKqogXC+JXMLyiC271XIkSFcRDDaVLBmGFU4OMjBCNyOM7ZeP3/+i2H+9wVJ6VGPG4KtmyZTTd0Rl+M3xGP4OI/3uH9lWvbr3/R5/pcP7tSulaq18lOH8EK4hLdSRlZOGFl5ke1w5GNwVIGQw6Eb1GJLC6zi3i74MR3erwahp1EiU4Rgu2+FzkYycgdcpUqWRO4za/HJVxhJVKKf5OSwcOuAVNxFvqdWgjJyWAyiGZNRJI3IXcA53ANSOLj/ABGNQkfBwqqMKq3MQAHkABipvSqVNtuc2/xwWjpFVGKRBZO0/F+nCgPjcIf1EVbXtBxpjtw6Jf8AWlX/AOSp9Smr8ltl4IEL7jHWwg/pC/vVdW+4r14fF/Sl/ZU4pVvu8lePCIV7dxP/AEdH/S0/dqqPifFF5cPj/pafu1M6U58/sOPH7kRbjnFenDYh6m7Qj9VeDinFz/kVsPjcn+xal9KjX2Tt6IiL/i/8VtP59/3aG64x0gsR/tpf3al1Ka+xt6Ia8vGzyj4eP0pjVvPHc5xYEeWZd/nU2pUa+ydvRCzPxv8Azdh/Km/bXgbjnlYD5y1NaU19jb0QpouOEe/YL6gSn9YNUmx42RvNY/yZf3am9KnX2Rt6RCl4dxjq9gflP+yqvYOL/asPunqZ0qefLIteEQz2Di/2rD7p6pPD+MH61gPXE5/A1NaU58sWvCIWOFcX6z2Q+EUp/WaDg3Fv41afzD/vVNKU58sX6RDDwHiv8dth8LY/2tVp+zPFT/4jCPharU4rw0r2/wAk36X4Od8Btb9++Mt6G0SvCAIUG8TsrNsOR226YpW47Oe7cf8ArLr/AJxpWsI/ajOcvuZ//9k="/>
          <p:cNvSpPr>
            <a:spLocks noChangeAspect="1" noChangeArrowheads="1"/>
          </p:cNvSpPr>
          <p:nvPr/>
        </p:nvSpPr>
        <p:spPr bwMode="auto">
          <a:xfrm>
            <a:off x="1587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solidFill>
                <a:srgbClr val="D7730F"/>
              </a:solidFill>
              <a:latin typeface="Arial"/>
              <a:cs typeface="Arial"/>
            </a:endParaRPr>
          </a:p>
        </p:txBody>
      </p:sp>
      <p:sp>
        <p:nvSpPr>
          <p:cNvPr id="4" name="AutoShape 4" descr="data:image/jpeg;base64,/9j/4AAQSkZJRgABAQAAAQABAAD/2wCEAAkGBhQSERQSEBMWFBQWFxcWExUVFRcXFxgYFhUVGBQUFBQXHyYgGBkjHBQVIC8gIycpLSwsFx4xNTIqNSYrLCkBCQoKDgwOGg8PGiwkHCQtLCktLCwsLCw1LCw1LCw1LSosKSwvLCwsLSwsLCktKSkpLCwsLCw1LCwsLCwpLCwsLP/AABEIAHwBlQMBIgACEQEDEQH/xAAbAAEAAQUBAAAAAAAAAAAAAAAABgIDBAUHAf/EAE8QAAIBAwIDBQQFBgcNCQAAAAECAwAEERIhBTFBBhMiUWEUMnGBI0JSkaEHYoKx0dIVVJKTlLLBJDM0Q0RTVXKDhKKzwhYlRXN0o9Pw8f/EABkBAQADAQEAAAAAAAAAAAAAAAABAgMEBf/EACsRAAICAgEEAQMEAgMAAAAAAAABAhEDEiEEMVFhQRMikXGx0fAyoQVCgf/aAAwDAQACEQMRAD8A65SlK6DEUpSgFKUoBSlKAUpSgFKUoBSlKAUpSgFKUoBSlKAUpSgFKUoBSlKAUpSgFKUoBSlVJGScCgKaVmR2Q671U1mvTaqbotqzBpWZFZ497esgCjmFE1dKz5rcEbbHzrAIxsalOyGqFKUqxApSlAKVUkRPIVdWyb0FRaJplilZQsfX8KpaxPQg1GyGrMelVPGRzFU1YgUpSgFKUoBSlKAUpSgFKUoBSlKAUpSgFKAeVVd0fI/dQFNKUoBSgU+VKAUpSgFKV6iknAoDylZiWQ67169mOm1U3RbVmLDDqP66zkgA5CkEWkYq5VJSsslQIrHmtQd12NZFKhOiWrNVSrt1HhvQ1arZOzJilKVIKoo9RwK2McYUYFWbNMLnzrIrKTs0ihSlKoWFKUoBWHepuD51mVSyA4z0qU6ZDVmDHak+nxqtrI9CDWbSrbsjVGsERzjG9ZsVsB6mr1KhybCjQpSlVLClKUB4y52NYFxBp+FbCqXXIwasnRDVmspXrLgkV5WxkKUpQClKUApSlAKUpQClKUAArMitAPe39KWkOBk8z+qsispS+EaRieAeVe0pWZcpeMHmKsex7jy61k0qU2iGkz2qJIgeYqulAa6aHSfTpVus+6Xwn0rDihLcvvraL4MmuSisyyj2z51SLH1/CslEwMVWUk1wWiiqlKVmXFKUoBSlKAtXKZU+m9a+towyCKxWsfI1pF0UkrMWvKuGA5xjes2G3C+p8/2VZySKpWVxDYfAVVSlYmopSlAKUpQClKUApSlAKUpQClKUApSlAKUpQGBeDxVZq9dnxVZrddjJ9xSlKkgUpSgFKUoBSrMt2inS7opPIMyg/cTV6gFeouSBXlXLf3hUMI2FKVrOJ9o4YCVYlmHNUGoj4nkvzIrBK+xs3Xc2dKjkPby3Jw4kjH2nTK/Noy2kepwKkMUoYBlIZSAQQcgg8iCOYo01w0E0+UVUpSoJFe15XtSQW5Y9Qx061Wq42FajjfaaO38ODJIRkIuNh0LsdlH4noDWh/7dzZz3Men7PePn+Xp/6a0jjnNcIzlkhF8sm1K1XBO0cdzkLlJAMtG2M45alI2Zc9R5jODtW1qjTXDLp3yhSlKgkUpWu4px6KD++ElvsqCzemQOXzxTuOxsaVo7PtlbSMFLNGScDvEKgk8hr93Ppmt5UtNcMhNPsRrth2wbh6iR7dpISQutJFBDHJAZGGeh3GflVcHaacxiRrCbQVDfRyQSNgjIOgOCdug39K1v5XoNXC5D9l4m/wDcC/8AVWGnaDiEdhDKltD3XcxsZVkaV0TuwdZgITUQNyAx686ybaZsknE3c35QrQR28is7rcSd0mhCSr7AiRTgqRkbc/IGpLXMBA1lFw82V00iXd0hlcxxkSGUgs4VlLIcDGAdvjV/jvDJf4ZtoobmeNJYpHYmRn04Dh+6D5CkgqAcbZJFFJ/IcF8HSKiX5Qe0M9kkMluUJklWLu5E1DLBiGDBgQfDjG/PpWogiubO99htrl53uF74vd6pFgjUuCVAYF3Y7fVGy7b5HvbK1uDPw2G4kjlVrtGBSNo28Ay2QXYEYJ3GKOVohRSZ0IV7XLRxoQPIvFluo5Gkcx3kTyGLQzZj7vQdKgAjw6Tn6w3NTzs1dF7VHeZZ86z3y4CuNbYbA2XbGR0wR0qylZDjRtqj/EOPS+1PbW6oWjt+/csGOoliscSqpGCdJ8W/TY0se1LXEZmtrZ5IcnQ5ZEMgUkFokY7jIONRXNRjhV6bjiiSwXDBbi0YhjEgYGG4IaFkPVdR351Dl4Cj5J/YXBkijd0MbMis0be8hIBKN6jl8qyKxOK3XdQSyakQojsGkzoBCkgvjfTnnjeotw3jMouLBO8kkFxFKZu8QqpZI0cSRakUgZJGMAYYbCpbohKy92z7dPw8prtu8RyQjCYDcDJDLoJH41s7i4vtLMsVtkAkL3srkkDZc92vPlUP/LamYbTbP0xH3py/Cs3j3bC8tVupZoVjKRwLboHMiF5ZJVaRn0rnGkeHHQfazVNqbsuo2lRMuD3pmt4ZWGkyRxuQOhdAxG/lmsmSdVIDMATsASBn4edc8ueLTW8ccsF1PdSKU763NuQjoSA4hVYlMZXORv03zWRAYZm4m5SS6UsyO7RwhYtEeGhjZ3DMF58gM7jckm2xGhJO0XaRLcIgdO+lkjjjQkZ8bqGcrnZVUlsnbYedaztB2xmtru1txDGyXMgRJBKxIGtFYlNAwcOD7xqG2cAuP4BWZQ7OJWkLKCXSMDQHJ94aVA3rd9reGpFxHhS28AAD3EndwqiZIWIkgEqufCDkkcqrs2r/AELapOn7OiUqN3vbdIGMdxDLDJ3UksYfQVkEalmVHjZgGwORx+qovY8enuLX2k30sdywZ44I4MwLjOiIjuyXyAMtq67cqs5oooM6Xmlcra9vZb2w0Tzwe0xO7xy7iNlVxKFiIAOBuusHBINTbs12fntnlM95JdI+nQJBumM5OcnnkbAAbcqKVhxo272YPmPxrFlgK8+XnWxrwjPOtVNozcUaylVzRaTj7qVsZFFKUoBWk7Q8VKDu0OCfeYc/gD023J57jHPI3dQ7tEcTNn0PyKrv/wAJH6JrTFFSmkzLLJxg2jTTSxr75UEjJzjcZC5PnuwGfM1tOEcXNuQCfofrL0T89PIDmVG2MnnzxI+HzOodUUKQCgkJDOp3BGAdIPMZ59QOdWkfOdQIwSGDdCPeB6fMEitYdR0/UOWOEk2vHx/P/hzyx5cNTknz/f7Z0WriKQQcH7q87PWxS2hD++I0DZ5jCjb41sq4nM9BRNV2j4mYYCU2ZvCp8sgkt8gDj1xXPWOf/vnzO/Wpv2ytyYg45KTq9AcEMfQFVBPQMSdgahdvamWQRa+7JDEHTlmK7mNc7K2nUckH3TtXTgyQxY5ZH8fscvUQnkyRgvkx4INP12bYDxEHlnxcuZzv8BUh7F8SMU3cE/Ry6ig6LIAWOnyDKGJHmuebGtNfcPMJTTIXDHGlwpOACSyuoHLA2IPMbisngls0lzCqc1cSMfJUOWJ9D7vxakOoxdX07yQ7Lz5KLHkwZ1GXz48HS6UpXCeiKouJgisx5KCT8hmq6xOJXsSKVmdVDAjBO5BGDheZ59KkHOr6UtI7HcknJ8zyJ/D7sDpWh9tw6jvdXjdtII1Ou4wsYHiRTsMHUSrEAgVl8RZmSWON/pAMZwQWH21BwRqGcHoTjpXP2spDKEwS5wVxtkY8LA9FAHPbSF6YOOjq+plijBY+Pm/0+P5OXpenWWU3P++/4OlRzkFZYWGtfHGwO2cbDI5qw2PmCa6nYXYlijlXk6K4+DKCP11x3hIKKqPIutzkFtgM85X+ypOW355+0SK65who+5jWF1kRFVAysGHhAHMbZ2qc81NRk1Ta5Q6eLjtG7SfDM2leUrlOo1XaDjYgXC++2cfmgc2P3gAdSfIEjn1zeFn8WolsnOCQMYzqbzORz5/Ktx2tlPtLKegQj1Urhflq737zWmhikfV3UZYKQrMWVVDFdQXJ3JwQeWPWvQxPHgx/VyNL2efm3y5PpxV0W0kVwcbjJUgjy2YEHmPwNTrsVxMyQtE5JaIgAk5JRhmMk9SMMueujPWoOGOSrKVZcAg46jIwQSCMEcjW87GylbsAcnjcN+iVKk/DLD9Kr59cuJZIu/aKdO3jy6Pg3vbfhE13bPbQCP6TGp5HZQul1YaVVWLHK+lYlv2cvDZpZtcRRIsSxM8cbPIyhdJ0s5AQkddJxUspXl6q7PUUnVEH4jwOBEtIor2CCOzdZEWTQ7M653kYyLt4jsANz8MUcQeKW8iuf4ThRkzFEsUaPnvSAULFm1FiABgD0rUflAWOLjHDpX0xrkNI5wB4ZObH58zU2tryHiML92dUaTLpcbhmhaOQMvpqGPXHrVO7aNHwkzAntre9nWW2udF3bDSXQAkK2cpNEw3UkNtsRvg17xDs/dSXVpO0kMqwNIxXS0O7x6AQcyajuTjbl61quzN3HBfcYnndY0WWIF3IAHhc4yeu42qTN2utgFZ2eNGICySQzRxnPu/SOgUZ6ZIzUqn3Ku0+DCh7KzRwtBFdZiYEFZoFlI1ZLBDqUBckkKwbHLlXnDXseGwJZm4QbkaXcGRmkbfKLvuW8qybrjzvdex2oQukYlmkkyURWOEUIpBd258wAN9+VQbt1fyStae0R920F+Ii5DLHIp0MJU18lwN9zjHM0bS5RKTlwyaWnApbO3aK2nxCgcxhoe9lQHLFEYOofBJ06lJ5A5qPcJtIY7rhPshYoYLqRi5BfTIqNrlxsCXbHlnbpW6suISX07PaXRS2jYo+FiYySDB+j1ISiYPvEnVnYAbmQx2KLqKIqs3vMqqCT5sQN6Un2ItruYFxx6ykRke4tnRgVZTNGQQdiCM8qwLHhNkZ4Xt58yQqyxolx3g0MBqXQ5bAwB7uMVH/AMqnCkh4THFGoCxyQoNhnAVlyT1JqUcUe1gktpJWVJVLCJVUtI+tCrKsaAs31TsOgpfPIrjg13b7spPfiJImiRYnEgLlyxOCMYAwBv51veIcIF1bNBdovjGHCMSAQchkYgEEEAjb76Qdo4GlEOopKwyiSxyRMwHMoJFGrHpnFamDtDcXcU8tikYRTJHC0pOqVk2LqoGFXVyznONwKngjkzLTgEwCpLeSyxLjwlY1ZgOQllUZYeeNOeucnNV52PtpO+IRozMCJWikePUWBBZlU6Wbc7kH1zUa7Ndpu7jQrLcXsl2zNbwPoEkQjysokkJ0hQwO+w28I51lce7WOba7Qa7O6t4jKUIjfUhBCtG4yCpbAzzBqLVFqlZi3fCILf2OaC9jQ2vexxC6ZArocxugKhTsVbDYPzrMk4RdzXVpeq9tIkSuVOqRe8WdRqKgKQoC407tnmTvtoeO2UsfZ/6SRXTubcovdaXUtJCd5NZ1cyPdBOannZ+5iEEMKSIzJFGpVXUkaUUbgHPSoXLol8KzQdo+GTzcRtZfZDJbwd4rEyQjV3qhSwQtkhfI4z+vYWHZKS3Xube8ljt8nTHojdkBJJWOVhkDfbIJHnXr9ry7yraW0lysLFJXVo0XWBlo49ZBkYdcbetaq7/KaFa1Mds0kVySI3VxrJUhWTucbOGYDBIHrjep+1ckfc+DPvuy873UE8c8cQtw6xKY3lZlcAOZXZ1ySAPXnualCZwM7nqQMDPXAycffWj7P8ennklS4spLbRjSzsGV852DAYJGM7Ejet7VlXdFHfZilKVJBYuUzj50q3eSbgClbRToydWY1KUq5UollCgsxwBuTUL4/wARM7AoAmjOliMsw6q4BwFzvgZIPXmDue1FzgKg+J+JJC/gr/PSelRqurBiUvuZydRlcftRe4fxsxQmKVRrTPs4BJDq3+KBwMaWPXkjfmmsfhbtG6vMqy4OopkgFs5LFj7xyScEAfrFVKrh/wCPx4pzmv8AsVn1c5xivB0zhnE0njDxnbkQdmU9VYdDuPvBGQQayicbmoB2VvTHcqPqyeBh6gEofiCCP0zUq7TXOiA4+tkH4BWYj4HTp/Srky4nCep3Y8qnDYj3He1TuxSA6IxtqHvv65Pur8N/UcqijWTDHdSNGQQy/XCspBVlzuMEDbOPSssmlepHp4KOtHmSzzlLay3eSyzPrciPw6dMYDczl2DONsnG2Ngq71n8E4q9pnu8OrHLq/Nv9rjUD5ZyB0ArEpVYdLihjWOK4RMupyOe98nS+FcVS4j1x554ZT7yt1Vh57j0IIIyDWZXPuy18Y7lRnwy/RsPXBMZ+IOR+ma6DXmZsf05anp4sn1I7GBxniXcx5GNR2XO4G2SxHUAdOpwMjNc9ubouxYkknmSck+Wo9fhyHIADapB21nOtV/NH4lif6qfdUSe4OFKIWDA6W2C5Gn6x6eIZxnGR5iuzpYxjHeXd9jk6mUpS0j2XcqmtlfGobjkQSCPgw3FY/8ABg3BYkNnOca9yCyrIMFUYgFh1I57tnNFK68mHHk/zV/Jxwyzh/i6LcMCp7oxnc+ZPmTzJ9TV62maJ+9hbRJ5jkw+zIv119D8iDvVtycHAyegzjPpnpVpLxScHKHbAfAJzt4d999v/wBGbSUWtX2Ii5J7LudQ4LxUXEKyAYO4dc50sNmXPUdQeoIPWsx3CgliAAMknYADmSegqJdg5TqnTpiN/mdak/ci/dWX2xvyqiMHn4m+/CD4ZDN8UFeNLG1k0Xk9iORPHuzR9rOLLckCJdJQnTMc6sHGVCbeA4Gzb+gIBrT8Mv5IXYyKGR10v3eScqcxuIyOmWU4Y7P6V7SvQn0eOeJ4ndM85dVNZNzFLzEs2lFLMWJZmbGeQ0hRyAUe90qadh2hGRk+0Y8evHu7Z7rG2jOM/W5aulRWvUkZWV0OHU6kPkR5+h3BHUEjrUz6ZfTUIPt2GPqKntJdzq9eVj8OvBLEko2DqGx5ZG4+R2+VZFeSesc+7YQO/FLCZIZnjgLd86wyFRkjGCB4uvu5qcWlokYdkGnvGMj9PEwUMxB5E6QT65rJxSoSpkt2qOUycLN3JdvbFJXj4hHcCEsAJo441XAJ2xksATtsalvaO9e6tJbeG1mMkqFMSoI0TVtreRjpOnn4NW4GKlNKhRLOVkF4bwGfh1wkyo1zE9tDBP3eO8SSBQqyKjEakIGMA5FWe2sktx7L/cs5Ed1DKU7kue6XV3jOVymTkAICTgb4JwOgUxTXihtzZCL3iC2vEEuIw/dXS6bqMRSakZB9DcMmnK7ZQ5xtg71NIZg6hlOQdwRVdKlKirdkQ/KRwue6txb28Bcl0cuXjRRpOceJskn4Y9aszWc44jFxBrZyncmCSPMbyRHVqEiBWIdTnBwdW52qa0qNebJUuKId2hs5L+W0WGJ40gnSd55V7sgJ/i40PjJbzwBsNzWh4X2i9klvLKP6CJJWaN5YpZDFrJLECFSpTPiUOynDbk1011yCAcZHMdPWoj2SgmsLf2aW2kkdXc97DoZZtbFtbFmBV98HV5Deoa5LJ8UamDsYi+yXNg3tUUcTxSBJzE8gd2cyRyoQA2tmypIHTpWVxvspJPbXTR25jmeHuoxJcNNKw1q7KWLsiA6dgCdznI67fsTwOS3W4eVRGZ53mWFSGEStjCkjYttvjblUlooqg5Oznvay6abhfs0drchisChe5cnMbxlxgA4ACnxHAJIxnfHn5RpoBa2xiAhl76JoT3ZjkjUN430ABlAHMYrodKONkKVEB4V2bkt2lCRPcwyyNNBJDeNEAJMHTImtVOPtrqyKovOBtFNYi3s3b2eWSWYRH6Md6pBCSzsveNnSSdgcHlyroNKaIbspjbIBIKkjkcZHocEj7jVVKVcoKpkbAJFVUoDVk53NKqlXBIpXSYFNKUoCM9rhgxsfdI0/NckD4kM235pqPxOSoJBUkbg8x6GugXVoki6ZFDDIOPIg5BB6EHrUP4nYtG5Dc+ZP2h/nB6Hr9liRyKk9XT5KejOTqMdrdGFSlUs+OfngAbkk8gANyT5Deu5ujhSsy+DHVcQ43xIM4/Myzf1CKmHaxs2xcb6c5A5+JHRRj/WZRWq7Odn+6PfSAiRs+DOyBtPMctfh3I28RG+M1vwfKvKzS3nsvg9XDHSGr+TnSKwHjwCd8DoDuo3A3AIB25g1VW67SWOhtf1GPPorMclD5BmJYH7TMPrKK0td+HJvH38nBmx6S9fApSqoIWkcRxLrkPJfIfac/VQefyGTgHSUlFWzKMXJ0i5wp9U8QXmJowfk6sf+Guo1peEdlYYRGSoeZCWMuMMWYENy+rg4CnOAB1Ga2zzgHBrx82T6sro9nDj+lGrNNxXs739yjyAGEL4xqYEkawq4HNTryd/qAYOdtZ21t8NEQMKEcAAbDDR7D5H7lNS8MDyNYPGbFZo9JIUg6kJGcNgjdeqkEqR1DHcc6pCTjJPwXnFSi15Ob0q9f2/dNpcaD0DH+q2wceo38wp2qzivbjJTVo8SUHB0xWz7MWgluTG41IYZdY35FogOXI53B/N9K1kAMjaIVMr/AGU3x/rtyQerEVPezHZ/2ZGLkNLJgyEe6AM6Y0zzUZO55lidtgOTqssddF3OvpcUtt32HAuz/szzNqyr6Qmclgq6jhieZy5HwA61pe2v99XyZFx+i0mf+Yv31M2OxqN8Y4OtwqgkqVYHI6rkd4n6S9ehAPSuLFKpqb+DtyRuDgvkhccgYZHLf8CQfxBqqsvi/DfZ5SqjEb5aLAwB1eIeWDkgfZP5prEr18c94pnkZIaSoUpV/h/BZrgs0GMRqwJbIVnJXCKftDGSdwM45naMmSMFchjxym6iTjsj/gkf6ZHwMr4/DFbirFhaCKJI15IqqPXSAM1frw27dnuJUqFKtG4GSDtVYceY++lMWVUq1Jcgdc/Cq0cEZFKYsqpSlQSKUpQClKUApSlAKUrxmwM0AVgeVe1qw3lVfft5mtNCm5sSaxprvov31is5PM5rypUPJDkbGKUMMj51XWsRyDkVlJe+Y+6ocPBKl5MmlWfa18/wqzNd52G1VUWyXJFqZssTXlU0rcyIie0vEGnlhh4er92Rn+6EU6WLd25z9oITjp1q9/CfFjy4ZGPjcp/Ya3HAf8Pvf/LtP1T1Ja5vu8/sb/b4/cg6XPFiM+xW49DcnP4A/rq3LFxKTC3FpbiPI1GOVmkXpqjzjDb8+gJqeUqGm1VslNL4RyqfsjxLA7tEB31B5I8c/DpZVJO3PI5jmc7Z1l2avYWEkUSmXRjM0mpA2BqxgkqMkjAxkYPQg9HpVXGTSTnLj2E4rlRX4IGY+Nf5qx/ly/trzuONn6liP0pKntKvz5YteEQJ+HcZYFW9gwRggiUgg8wQRuK0x7L3qhgQNaltQjQtCo0qY9GrxtkncA7DOBsAerUqGpd4ya/Qj7WqcUzlSdj+IZ+nKBSp0i3yzBtveLjAGNXI7kYHOtlw2w4rEP7kjtI4zpOJgwkJ0jJdlyW3JwW3xzArodKiSlKW0pN+rEdYqoxRC1l44OaWB/SmFU/98dYLInzEso/sqbUqUmvklu/ghGvi38VtP59/2UM/Fh/kdsfhcN/aKm9Ktz5I48HPr+7vXjeK5tI01odCo/fGQggMAv1cBtWax1eYAkcFhmCjxSZjiJYKC/0bpnIORtqG2xNdJpWWktnLZ/6LbKqogXC+JXMLyiC271XIkSFcRDDaVLBmGFU4OMjBCNyOM7ZeP3/+i2H+9wVJ6VGPG4KtmyZTTd0Rl+M3xGP4OI/3uH9lWvbr3/R5/pcP7tSulaq18lOH8EK4hLdSRlZOGFl5ke1w5GNwVIGQw6Eb1GJLC6zi3i74MR3erwahp1EiU4Rgu2+FzkYycgdcpUqWRO4za/HJVxhJVKKf5OSwcOuAVNxFvqdWgjJyWAyiGZNRJI3IXcA53ANSOLj/ABGNQkfBwqqMKq3MQAHkABipvSqVNtuc2/xwWjpFVGKRBZO0/F+nCgPjcIf1EVbXtBxpjtw6Jf8AWlX/AOSp9Smr8ltl4IEL7jHWwg/pC/vVdW+4r14fF/Sl/ZU4pVvu8lePCIV7dxP/AEdH/S0/dqqPifFF5cPj/pafu1M6U58/sOPH7kRbjnFenDYh6m7Qj9VeDinFz/kVsPjcn+xal9KjX2Tt6IiL/i/8VtP59/3aG64x0gsR/tpf3al1Ka+xt6Ia8vGzyj4eP0pjVvPHc5xYEeWZd/nU2pUa+ydvRCzPxv8Azdh/Km/bXgbjnlYD5y1NaU19jb0QpouOEe/YL6gSn9YNUmx42RvNY/yZf3am9KnX2Rt6RCl4dxjq9gflP+yqvYOL/asPunqZ0qefLIteEQz2Di/2rD7p6pPD+MH61gPXE5/A1NaU58sWvCIWOFcX6z2Q+EUp/WaDg3Fv41afzD/vVNKU58sX6RDDwHiv8dth8LY/2tVp+zPFT/4jCPharU4rw0r2/wAk36X4Od8Btb9++Mt6G0SvCAIUG8TsrNsOR226YpW47Oe7cf8ArLr/AJxpWsI/ajOcvuZ//9k=">
            <a:hlinkClick r:id="rId2"/>
          </p:cNvPr>
          <p:cNvSpPr>
            <a:spLocks noChangeAspect="1" noChangeArrowheads="1"/>
          </p:cNvSpPr>
          <p:nvPr/>
        </p:nvSpPr>
        <p:spPr bwMode="auto">
          <a:xfrm>
            <a:off x="1552575" y="-1393825"/>
            <a:ext cx="90106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solidFill>
                <a:srgbClr val="D7730F"/>
              </a:solidFill>
              <a:latin typeface="Arial"/>
              <a:cs typeface="Arial"/>
            </a:endParaRPr>
          </a:p>
        </p:txBody>
      </p:sp>
      <p:sp>
        <p:nvSpPr>
          <p:cNvPr id="7" name="TextBox 6"/>
          <p:cNvSpPr txBox="1"/>
          <p:nvPr/>
        </p:nvSpPr>
        <p:spPr>
          <a:xfrm>
            <a:off x="1552575" y="456247"/>
            <a:ext cx="9010650" cy="5693866"/>
          </a:xfrm>
          <a:prstGeom prst="rect">
            <a:avLst/>
          </a:prstGeom>
          <a:noFill/>
        </p:spPr>
        <p:txBody>
          <a:bodyPr wrap="square" rtlCol="0">
            <a:spAutoFit/>
          </a:bodyPr>
          <a:lstStyle/>
          <a:p>
            <a:r>
              <a:rPr lang="en-NZ" sz="2800" dirty="0" err="1">
                <a:solidFill>
                  <a:prstClr val="black"/>
                </a:solidFill>
                <a:latin typeface="Arial"/>
                <a:cs typeface="Arial"/>
              </a:rPr>
              <a:t>Gareis</a:t>
            </a:r>
            <a:r>
              <a:rPr lang="en-NZ" sz="2800" dirty="0">
                <a:solidFill>
                  <a:prstClr val="black"/>
                </a:solidFill>
                <a:latin typeface="Arial"/>
                <a:cs typeface="Arial"/>
              </a:rPr>
              <a:t> (2000) points out six factors which influence intercultural friendship formation </a:t>
            </a:r>
            <a:r>
              <a:rPr lang="en-NZ" sz="2800" i="1" dirty="0">
                <a:solidFill>
                  <a:prstClr val="black"/>
                </a:solidFill>
                <a:latin typeface="Arial"/>
                <a:cs typeface="Arial"/>
              </a:rPr>
              <a:t>for international students</a:t>
            </a:r>
            <a:r>
              <a:rPr lang="en-NZ" sz="2800" dirty="0" smtClean="0">
                <a:solidFill>
                  <a:prstClr val="black"/>
                </a:solidFill>
                <a:latin typeface="Arial"/>
                <a:cs typeface="Arial"/>
              </a:rPr>
              <a:t>:</a:t>
            </a:r>
          </a:p>
          <a:p>
            <a:endParaRPr lang="en-NZ" sz="2800" dirty="0">
              <a:solidFill>
                <a:prstClr val="black"/>
              </a:solidFill>
              <a:latin typeface="Arial"/>
              <a:cs typeface="Arial"/>
            </a:endParaRPr>
          </a:p>
          <a:p>
            <a:pPr lvl="1">
              <a:buFont typeface="Arial" pitchFamily="34" charset="0"/>
              <a:buChar char="•"/>
            </a:pPr>
            <a:r>
              <a:rPr lang="en-NZ" sz="2800" dirty="0">
                <a:solidFill>
                  <a:prstClr val="black"/>
                </a:solidFill>
                <a:latin typeface="Arial"/>
                <a:cs typeface="Arial"/>
              </a:rPr>
              <a:t> </a:t>
            </a:r>
            <a:r>
              <a:rPr lang="en-NZ" sz="2800" dirty="0">
                <a:solidFill>
                  <a:srgbClr val="FF0000"/>
                </a:solidFill>
                <a:latin typeface="Arial"/>
                <a:cs typeface="Arial"/>
              </a:rPr>
              <a:t>Culture</a:t>
            </a:r>
            <a:r>
              <a:rPr lang="en-NZ" sz="2800" dirty="0">
                <a:solidFill>
                  <a:prstClr val="black"/>
                </a:solidFill>
                <a:latin typeface="Arial"/>
                <a:cs typeface="Arial"/>
              </a:rPr>
              <a:t> (e.g. value systems, sex roles, importance of status, collectivism </a:t>
            </a:r>
            <a:r>
              <a:rPr lang="en-NZ" sz="2800" dirty="0" err="1">
                <a:solidFill>
                  <a:prstClr val="black"/>
                </a:solidFill>
                <a:latin typeface="Arial"/>
                <a:cs typeface="Arial"/>
              </a:rPr>
              <a:t>vs</a:t>
            </a:r>
            <a:r>
              <a:rPr lang="en-NZ" sz="2800" dirty="0">
                <a:solidFill>
                  <a:prstClr val="black"/>
                </a:solidFill>
                <a:latin typeface="Arial"/>
                <a:cs typeface="Arial"/>
              </a:rPr>
              <a:t> individualism)</a:t>
            </a:r>
          </a:p>
          <a:p>
            <a:pPr lvl="1">
              <a:buFont typeface="Arial" pitchFamily="34" charset="0"/>
              <a:buChar char="•"/>
            </a:pPr>
            <a:r>
              <a:rPr lang="en-NZ" sz="2800" dirty="0">
                <a:solidFill>
                  <a:prstClr val="black"/>
                </a:solidFill>
                <a:latin typeface="Arial"/>
                <a:cs typeface="Arial"/>
              </a:rPr>
              <a:t> </a:t>
            </a:r>
            <a:r>
              <a:rPr lang="en-NZ" sz="2800" dirty="0">
                <a:solidFill>
                  <a:srgbClr val="FF0000"/>
                </a:solidFill>
                <a:latin typeface="Arial"/>
                <a:cs typeface="Arial"/>
              </a:rPr>
              <a:t>Personality</a:t>
            </a:r>
            <a:r>
              <a:rPr lang="en-NZ" sz="2800" dirty="0">
                <a:solidFill>
                  <a:prstClr val="black"/>
                </a:solidFill>
                <a:latin typeface="Arial"/>
                <a:cs typeface="Arial"/>
              </a:rPr>
              <a:t> (strong cultural identification)</a:t>
            </a:r>
          </a:p>
          <a:p>
            <a:pPr lvl="1">
              <a:buFont typeface="Arial" pitchFamily="34" charset="0"/>
              <a:buChar char="•"/>
            </a:pPr>
            <a:r>
              <a:rPr lang="en-NZ" sz="2800" dirty="0">
                <a:solidFill>
                  <a:prstClr val="black"/>
                </a:solidFill>
                <a:latin typeface="Arial"/>
                <a:cs typeface="Arial"/>
              </a:rPr>
              <a:t> </a:t>
            </a:r>
            <a:r>
              <a:rPr lang="en-NZ" sz="2800" dirty="0" err="1">
                <a:solidFill>
                  <a:srgbClr val="FF0000"/>
                </a:solidFill>
                <a:latin typeface="Arial"/>
                <a:cs typeface="Arial"/>
              </a:rPr>
              <a:t>Homophily</a:t>
            </a:r>
            <a:r>
              <a:rPr lang="en-NZ" sz="2800" dirty="0">
                <a:solidFill>
                  <a:srgbClr val="FF0000"/>
                </a:solidFill>
                <a:latin typeface="Arial"/>
                <a:cs typeface="Arial"/>
              </a:rPr>
              <a:t> </a:t>
            </a:r>
            <a:r>
              <a:rPr lang="en-NZ" sz="2800" dirty="0">
                <a:solidFill>
                  <a:prstClr val="black"/>
                </a:solidFill>
                <a:latin typeface="Arial"/>
                <a:cs typeface="Arial"/>
              </a:rPr>
              <a:t>(i.e. similarity between people = </a:t>
            </a:r>
            <a:r>
              <a:rPr lang="en-NZ" sz="2800" dirty="0">
                <a:solidFill>
                  <a:srgbClr val="0070C0"/>
                </a:solidFill>
                <a:latin typeface="Arial"/>
                <a:cs typeface="Arial"/>
              </a:rPr>
              <a:t>main function of friendship</a:t>
            </a:r>
            <a:r>
              <a:rPr lang="en-NZ" sz="2800" dirty="0">
                <a:solidFill>
                  <a:prstClr val="black"/>
                </a:solidFill>
                <a:latin typeface="Arial"/>
                <a:cs typeface="Arial"/>
              </a:rPr>
              <a:t>)</a:t>
            </a:r>
          </a:p>
          <a:p>
            <a:pPr lvl="1">
              <a:buFont typeface="Arial" pitchFamily="34" charset="0"/>
              <a:buChar char="•"/>
            </a:pPr>
            <a:r>
              <a:rPr lang="en-NZ" sz="2800" dirty="0">
                <a:solidFill>
                  <a:prstClr val="black"/>
                </a:solidFill>
                <a:latin typeface="Arial"/>
                <a:cs typeface="Arial"/>
              </a:rPr>
              <a:t> </a:t>
            </a:r>
            <a:r>
              <a:rPr lang="en-NZ" sz="2800" dirty="0">
                <a:solidFill>
                  <a:srgbClr val="FF0000"/>
                </a:solidFill>
                <a:latin typeface="Arial"/>
                <a:cs typeface="Arial"/>
              </a:rPr>
              <a:t>Adjustment stage</a:t>
            </a:r>
          </a:p>
          <a:p>
            <a:pPr lvl="1">
              <a:buFont typeface="Arial" pitchFamily="34" charset="0"/>
              <a:buChar char="•"/>
            </a:pPr>
            <a:r>
              <a:rPr lang="en-NZ" sz="2800" dirty="0">
                <a:solidFill>
                  <a:prstClr val="black"/>
                </a:solidFill>
                <a:latin typeface="Arial"/>
                <a:cs typeface="Arial"/>
              </a:rPr>
              <a:t> </a:t>
            </a:r>
            <a:r>
              <a:rPr lang="en-NZ" sz="2800" dirty="0">
                <a:solidFill>
                  <a:srgbClr val="FF0000"/>
                </a:solidFill>
                <a:latin typeface="Arial"/>
                <a:cs typeface="Arial"/>
              </a:rPr>
              <a:t>Communicative competence </a:t>
            </a:r>
            <a:r>
              <a:rPr lang="en-NZ" sz="2800" dirty="0">
                <a:solidFill>
                  <a:prstClr val="black"/>
                </a:solidFill>
                <a:latin typeface="Arial"/>
                <a:cs typeface="Arial"/>
              </a:rPr>
              <a:t>(most often mentioned factor influencing friendship formation)</a:t>
            </a:r>
          </a:p>
          <a:p>
            <a:pPr lvl="1">
              <a:buFont typeface="Arial" pitchFamily="34" charset="0"/>
              <a:buChar char="•"/>
            </a:pPr>
            <a:r>
              <a:rPr lang="en-NZ" sz="2800" dirty="0">
                <a:solidFill>
                  <a:prstClr val="black"/>
                </a:solidFill>
                <a:latin typeface="Arial"/>
                <a:cs typeface="Arial"/>
              </a:rPr>
              <a:t> </a:t>
            </a:r>
            <a:r>
              <a:rPr lang="en-NZ" sz="2800" dirty="0">
                <a:solidFill>
                  <a:srgbClr val="FF0000"/>
                </a:solidFill>
                <a:latin typeface="Arial"/>
                <a:cs typeface="Arial"/>
              </a:rPr>
              <a:t>Proximity</a:t>
            </a:r>
            <a:r>
              <a:rPr lang="en-NZ" sz="2800" dirty="0">
                <a:solidFill>
                  <a:prstClr val="black"/>
                </a:solidFill>
                <a:latin typeface="Arial"/>
                <a:cs typeface="Arial"/>
              </a:rPr>
              <a:t> (contact with host nationals)</a:t>
            </a:r>
          </a:p>
        </p:txBody>
      </p:sp>
    </p:spTree>
    <p:extLst>
      <p:ext uri="{BB962C8B-B14F-4D97-AF65-F5344CB8AC3E}">
        <p14:creationId xmlns:p14="http://schemas.microsoft.com/office/powerpoint/2010/main" val="1475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Box 3"/>
          <p:cNvSpPr txBox="1"/>
          <p:nvPr/>
        </p:nvSpPr>
        <p:spPr>
          <a:xfrm>
            <a:off x="1217023" y="1244515"/>
            <a:ext cx="9757954" cy="3231654"/>
          </a:xfrm>
          <a:prstGeom prst="rect">
            <a:avLst/>
          </a:prstGeom>
          <a:solidFill>
            <a:schemeClr val="bg1">
              <a:lumMod val="85000"/>
            </a:schemeClr>
          </a:solidFill>
          <a:ln>
            <a:solidFill>
              <a:schemeClr val="tx1"/>
            </a:solidFill>
          </a:ln>
        </p:spPr>
        <p:txBody>
          <a:bodyPr wrap="square" rtlCol="0">
            <a:spAutoFit/>
          </a:bodyPr>
          <a:lstStyle/>
          <a:p>
            <a:endParaRPr lang="en-NZ" dirty="0">
              <a:solidFill>
                <a:prstClr val="black"/>
              </a:solidFill>
              <a:latin typeface="Calibri"/>
            </a:endParaRPr>
          </a:p>
          <a:p>
            <a:r>
              <a:rPr lang="en-NZ" sz="2400" b="1" dirty="0" smtClean="0">
                <a:solidFill>
                  <a:prstClr val="black"/>
                </a:solidFill>
                <a:latin typeface="Calibri"/>
              </a:rPr>
              <a:t>Aims </a:t>
            </a:r>
            <a:endParaRPr lang="en-NZ" sz="2400" b="1" dirty="0">
              <a:solidFill>
                <a:prstClr val="black"/>
              </a:solidFill>
              <a:latin typeface="Calibri"/>
            </a:endParaRPr>
          </a:p>
          <a:p>
            <a:endParaRPr lang="en-NZ" sz="2400" dirty="0">
              <a:solidFill>
                <a:prstClr val="black"/>
              </a:solidFill>
              <a:latin typeface="Calibri"/>
            </a:endParaRPr>
          </a:p>
          <a:p>
            <a:pPr marL="180975" indent="-180975">
              <a:buFont typeface="Arial" pitchFamily="34" charset="0"/>
              <a:buChar char="•"/>
            </a:pPr>
            <a:r>
              <a:rPr lang="en-NZ" sz="2400" dirty="0">
                <a:solidFill>
                  <a:prstClr val="black"/>
                </a:solidFill>
                <a:latin typeface="Calibri"/>
              </a:rPr>
              <a:t> to explore </a:t>
            </a:r>
            <a:r>
              <a:rPr lang="en-US" sz="2400" dirty="0">
                <a:solidFill>
                  <a:prstClr val="black"/>
                </a:solidFill>
                <a:latin typeface="Calibri"/>
              </a:rPr>
              <a:t>the friendship formation </a:t>
            </a:r>
            <a:r>
              <a:rPr lang="en-US" sz="2400" dirty="0" smtClean="0">
                <a:solidFill>
                  <a:prstClr val="black"/>
                </a:solidFill>
                <a:latin typeface="Calibri"/>
              </a:rPr>
              <a:t>between international students </a:t>
            </a:r>
            <a:r>
              <a:rPr lang="en-US" sz="2400" dirty="0">
                <a:solidFill>
                  <a:prstClr val="black"/>
                </a:solidFill>
                <a:latin typeface="Calibri"/>
              </a:rPr>
              <a:t>from the Pacific Islands and </a:t>
            </a:r>
            <a:r>
              <a:rPr lang="en-US" sz="2400" dirty="0" smtClean="0">
                <a:solidFill>
                  <a:prstClr val="black"/>
                </a:solidFill>
                <a:latin typeface="Calibri"/>
              </a:rPr>
              <a:t>New Zealand domestic students</a:t>
            </a:r>
          </a:p>
          <a:p>
            <a:endParaRPr lang="en-US" sz="2400" dirty="0">
              <a:solidFill>
                <a:prstClr val="black"/>
              </a:solidFill>
              <a:latin typeface="Calibri"/>
            </a:endParaRPr>
          </a:p>
          <a:p>
            <a:pPr marL="180975" indent="-180975">
              <a:buFont typeface="Arial" pitchFamily="34" charset="0"/>
              <a:buChar char="•"/>
            </a:pPr>
            <a:r>
              <a:rPr lang="en-US" sz="2400" dirty="0">
                <a:solidFill>
                  <a:prstClr val="black"/>
                </a:solidFill>
                <a:latin typeface="Calibri"/>
              </a:rPr>
              <a:t>t</a:t>
            </a:r>
            <a:r>
              <a:rPr lang="en-NZ" sz="2400" dirty="0">
                <a:solidFill>
                  <a:prstClr val="black"/>
                </a:solidFill>
                <a:latin typeface="Calibri"/>
              </a:rPr>
              <a:t>o examine what Massey University can do to facilitate intercultural </a:t>
            </a:r>
            <a:r>
              <a:rPr lang="en-NZ" sz="2400" dirty="0" smtClean="0">
                <a:solidFill>
                  <a:prstClr val="black"/>
                </a:solidFill>
                <a:latin typeface="Calibri"/>
              </a:rPr>
              <a:t>contact and friendships</a:t>
            </a:r>
            <a:endParaRPr lang="en-NZ" sz="2400" dirty="0">
              <a:solidFill>
                <a:prstClr val="black"/>
              </a:solidFill>
              <a:latin typeface="Calibri"/>
            </a:endParaRPr>
          </a:p>
          <a:p>
            <a:endParaRPr lang="en-NZ" dirty="0">
              <a:solidFill>
                <a:prstClr val="black"/>
              </a:solidFill>
              <a:latin typeface="Calibri"/>
            </a:endParaRPr>
          </a:p>
        </p:txBody>
      </p:sp>
      <p:sp>
        <p:nvSpPr>
          <p:cNvPr id="5" name="TextBox 4"/>
          <p:cNvSpPr txBox="1"/>
          <p:nvPr/>
        </p:nvSpPr>
        <p:spPr>
          <a:xfrm>
            <a:off x="0" y="288130"/>
            <a:ext cx="12192000" cy="584775"/>
          </a:xfrm>
          <a:prstGeom prst="rect">
            <a:avLst/>
          </a:prstGeom>
          <a:solidFill>
            <a:schemeClr val="bg1">
              <a:lumMod val="85000"/>
            </a:schemeClr>
          </a:solidFill>
          <a:ln>
            <a:solidFill>
              <a:schemeClr val="tx1"/>
            </a:solidFill>
          </a:ln>
        </p:spPr>
        <p:txBody>
          <a:bodyPr wrap="square" rtlCol="0">
            <a:spAutoFit/>
          </a:bodyPr>
          <a:lstStyle/>
          <a:p>
            <a:pPr algn="ctr"/>
            <a:r>
              <a:rPr lang="en-NZ" sz="3200" b="1" dirty="0">
                <a:solidFill>
                  <a:prstClr val="black"/>
                </a:solidFill>
                <a:latin typeface="Calibri"/>
              </a:rPr>
              <a:t>o</a:t>
            </a:r>
            <a:r>
              <a:rPr lang="en-NZ" sz="3200" b="1" dirty="0" smtClean="0">
                <a:solidFill>
                  <a:prstClr val="black"/>
                </a:solidFill>
                <a:latin typeface="Calibri"/>
              </a:rPr>
              <a:t>ur research</a:t>
            </a:r>
            <a:endParaRPr lang="en-NZ" sz="3200" b="1" dirty="0">
              <a:solidFill>
                <a:prstClr val="black"/>
              </a:solidFill>
              <a:latin typeface="Calibri"/>
            </a:endParaRPr>
          </a:p>
        </p:txBody>
      </p:sp>
      <p:sp>
        <p:nvSpPr>
          <p:cNvPr id="2" name="TextBox 1"/>
          <p:cNvSpPr txBox="1"/>
          <p:nvPr/>
        </p:nvSpPr>
        <p:spPr>
          <a:xfrm>
            <a:off x="1217023" y="5187414"/>
            <a:ext cx="9757954" cy="830997"/>
          </a:xfrm>
          <a:prstGeom prst="rect">
            <a:avLst/>
          </a:prstGeom>
          <a:solidFill>
            <a:schemeClr val="bg1">
              <a:lumMod val="85000"/>
            </a:schemeClr>
          </a:solidFill>
          <a:ln>
            <a:solidFill>
              <a:schemeClr val="tx1"/>
            </a:solidFill>
          </a:ln>
        </p:spPr>
        <p:txBody>
          <a:bodyPr wrap="square" rtlCol="0">
            <a:spAutoFit/>
          </a:bodyPr>
          <a:lstStyle/>
          <a:p>
            <a:pPr algn="ctr"/>
            <a:r>
              <a:rPr lang="en-NZ" sz="2400" b="1" dirty="0">
                <a:solidFill>
                  <a:prstClr val="black"/>
                </a:solidFill>
                <a:latin typeface="Calibri"/>
              </a:rPr>
              <a:t>Limited research done on friendships </a:t>
            </a:r>
            <a:r>
              <a:rPr lang="en-NZ" sz="2400" b="1" dirty="0" smtClean="0">
                <a:solidFill>
                  <a:prstClr val="black"/>
                </a:solidFill>
                <a:latin typeface="Calibri"/>
              </a:rPr>
              <a:t>with</a:t>
            </a:r>
          </a:p>
          <a:p>
            <a:pPr algn="ctr"/>
            <a:r>
              <a:rPr lang="en-NZ" sz="2400" b="1" dirty="0" smtClean="0">
                <a:solidFill>
                  <a:prstClr val="black"/>
                </a:solidFill>
                <a:latin typeface="Calibri"/>
              </a:rPr>
              <a:t>international Pacific Island students</a:t>
            </a:r>
            <a:endParaRPr lang="en-NZ" sz="2400" b="1" dirty="0">
              <a:solidFill>
                <a:prstClr val="black"/>
              </a:solidFill>
              <a:latin typeface="Calibri"/>
            </a:endParaRPr>
          </a:p>
        </p:txBody>
      </p:sp>
    </p:spTree>
    <p:extLst>
      <p:ext uri="{BB962C8B-B14F-4D97-AF65-F5344CB8AC3E}">
        <p14:creationId xmlns:p14="http://schemas.microsoft.com/office/powerpoint/2010/main" val="10441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cnewsblog.files.wordpress.com/2011/11/copy-of-focusgrou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83210"/>
            <a:ext cx="3810000" cy="3181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83318"/>
            <a:ext cx="12192000" cy="584775"/>
          </a:xfrm>
          <a:prstGeom prst="rect">
            <a:avLst/>
          </a:prstGeom>
          <a:solidFill>
            <a:schemeClr val="bg1">
              <a:lumMod val="85000"/>
            </a:schemeClr>
          </a:solidFill>
          <a:ln>
            <a:solidFill>
              <a:schemeClr val="tx1"/>
            </a:solidFill>
          </a:ln>
        </p:spPr>
        <p:txBody>
          <a:bodyPr wrap="square" rtlCol="0">
            <a:spAutoFit/>
          </a:bodyPr>
          <a:lstStyle/>
          <a:p>
            <a:pPr algn="ctr"/>
            <a:r>
              <a:rPr lang="en-NZ" sz="3200" b="1" dirty="0">
                <a:solidFill>
                  <a:prstClr val="black"/>
                </a:solidFill>
                <a:latin typeface="Calibri"/>
              </a:rPr>
              <a:t>methodology</a:t>
            </a:r>
          </a:p>
        </p:txBody>
      </p:sp>
      <p:pic>
        <p:nvPicPr>
          <p:cNvPr id="1028" name="Picture 4" descr="https://csstechnology.edublogs.org/files/2015/10/ipad-clipart-1txx5c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977" y="1531641"/>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3971354"/>
            <a:ext cx="9144000" cy="1323439"/>
          </a:xfrm>
          <a:prstGeom prst="rect">
            <a:avLst/>
          </a:prstGeom>
          <a:noFill/>
        </p:spPr>
        <p:txBody>
          <a:bodyPr wrap="square" rtlCol="0">
            <a:spAutoFit/>
          </a:bodyPr>
          <a:lstStyle/>
          <a:p>
            <a:r>
              <a:rPr lang="en-NZ" sz="3200" b="1" dirty="0">
                <a:solidFill>
                  <a:prstClr val="black"/>
                </a:solidFill>
                <a:latin typeface="Calibri"/>
              </a:rPr>
              <a:t>           </a:t>
            </a:r>
            <a:r>
              <a:rPr lang="en-NZ" sz="3200" b="1" dirty="0" smtClean="0">
                <a:solidFill>
                  <a:prstClr val="black"/>
                </a:solidFill>
                <a:latin typeface="Calibri"/>
              </a:rPr>
              <a:t>   talanoa                  </a:t>
            </a:r>
            <a:r>
              <a:rPr lang="en-NZ" sz="8000" b="1" dirty="0" smtClean="0">
                <a:solidFill>
                  <a:prstClr val="black"/>
                </a:solidFill>
                <a:latin typeface="Calibri"/>
              </a:rPr>
              <a:t>+</a:t>
            </a:r>
            <a:r>
              <a:rPr lang="en-NZ" sz="3200" b="1" dirty="0" smtClean="0">
                <a:solidFill>
                  <a:prstClr val="black"/>
                </a:solidFill>
                <a:latin typeface="Calibri"/>
              </a:rPr>
              <a:t>                   online </a:t>
            </a:r>
            <a:r>
              <a:rPr lang="en-NZ" sz="3200" b="1" dirty="0">
                <a:solidFill>
                  <a:prstClr val="black"/>
                </a:solidFill>
                <a:latin typeface="Calibri"/>
              </a:rPr>
              <a:t>survey</a:t>
            </a:r>
          </a:p>
        </p:txBody>
      </p:sp>
      <p:sp>
        <p:nvSpPr>
          <p:cNvPr id="7" name="TextBox 6"/>
          <p:cNvSpPr txBox="1"/>
          <p:nvPr/>
        </p:nvSpPr>
        <p:spPr>
          <a:xfrm>
            <a:off x="1524000" y="5294793"/>
            <a:ext cx="4359234" cy="923330"/>
          </a:xfrm>
          <a:prstGeom prst="rect">
            <a:avLst/>
          </a:prstGeom>
          <a:noFill/>
        </p:spPr>
        <p:txBody>
          <a:bodyPr wrap="square" rtlCol="0">
            <a:spAutoFit/>
          </a:bodyPr>
          <a:lstStyle/>
          <a:p>
            <a:r>
              <a:rPr lang="en-NZ" dirty="0" smtClean="0"/>
              <a:t>Talanoa aims at reaching understanding towards the building of relationships.</a:t>
            </a:r>
          </a:p>
          <a:p>
            <a:r>
              <a:rPr lang="en-NZ" dirty="0"/>
              <a:t>F</a:t>
            </a:r>
            <a:r>
              <a:rPr lang="en-NZ" dirty="0" smtClean="0"/>
              <a:t>ocus group aims at gaining knowledge.</a:t>
            </a:r>
          </a:p>
        </p:txBody>
      </p:sp>
    </p:spTree>
    <p:extLst>
      <p:ext uri="{BB962C8B-B14F-4D97-AF65-F5344CB8AC3E}">
        <p14:creationId xmlns:p14="http://schemas.microsoft.com/office/powerpoint/2010/main" val="37572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611" y="1411069"/>
            <a:ext cx="10136777" cy="2585323"/>
          </a:xfrm>
          <a:prstGeom prst="rect">
            <a:avLst/>
          </a:prstGeom>
          <a:solidFill>
            <a:srgbClr val="CCECFF"/>
          </a:solidFill>
          <a:ln>
            <a:solidFill>
              <a:schemeClr val="tx1"/>
            </a:solidFill>
          </a:ln>
        </p:spPr>
        <p:txBody>
          <a:bodyPr wrap="square" rtlCol="0">
            <a:spAutoFit/>
          </a:bodyPr>
          <a:lstStyle/>
          <a:p>
            <a:endParaRPr lang="en-NZ" dirty="0" smtClean="0"/>
          </a:p>
          <a:p>
            <a:r>
              <a:rPr lang="en-NZ" dirty="0" smtClean="0"/>
              <a:t>A </a:t>
            </a:r>
            <a:r>
              <a:rPr lang="en-NZ" dirty="0"/>
              <a:t>friend is a </a:t>
            </a:r>
            <a:r>
              <a:rPr lang="en-NZ" b="1" dirty="0"/>
              <a:t>very special person </a:t>
            </a:r>
            <a:r>
              <a:rPr lang="en-NZ" dirty="0"/>
              <a:t>who is still around after you've shown them your weakest and ugliest side.</a:t>
            </a:r>
          </a:p>
          <a:p>
            <a:r>
              <a:rPr lang="en-NZ" dirty="0" smtClean="0"/>
              <a:t>Friends </a:t>
            </a:r>
            <a:r>
              <a:rPr lang="en-NZ" dirty="0"/>
              <a:t>feel a</a:t>
            </a:r>
            <a:r>
              <a:rPr lang="en-NZ" dirty="0" smtClean="0"/>
              <a:t> </a:t>
            </a:r>
            <a:r>
              <a:rPr lang="en-NZ" dirty="0"/>
              <a:t>sense of </a:t>
            </a:r>
            <a:r>
              <a:rPr lang="en-NZ" b="1" dirty="0"/>
              <a:t>belonging</a:t>
            </a:r>
            <a:r>
              <a:rPr lang="en-NZ" dirty="0"/>
              <a:t> to each other</a:t>
            </a:r>
            <a:r>
              <a:rPr lang="en-NZ" dirty="0" smtClean="0"/>
              <a:t>.</a:t>
            </a:r>
          </a:p>
          <a:p>
            <a:pPr lvl="0"/>
            <a:r>
              <a:rPr lang="en-NZ" dirty="0"/>
              <a:t>A friend is someone who understands you no matter the differences that exist between the two of you</a:t>
            </a:r>
            <a:r>
              <a:rPr lang="en-NZ" dirty="0" smtClean="0"/>
              <a:t>.</a:t>
            </a:r>
            <a:endParaRPr lang="en-NZ" dirty="0"/>
          </a:p>
          <a:p>
            <a:r>
              <a:rPr lang="en-NZ" dirty="0"/>
              <a:t>Friendships are a positive thing; </a:t>
            </a:r>
            <a:r>
              <a:rPr lang="en-NZ" b="1" dirty="0"/>
              <a:t>it adds value to the quality of your life</a:t>
            </a:r>
            <a:r>
              <a:rPr lang="en-NZ" dirty="0"/>
              <a:t>. </a:t>
            </a:r>
          </a:p>
          <a:p>
            <a:pPr algn="just"/>
            <a:r>
              <a:rPr lang="en-NZ" dirty="0"/>
              <a:t>It’s like I’m connecting with someone, like sharing the same values.</a:t>
            </a:r>
          </a:p>
          <a:p>
            <a:pPr lvl="0" algn="just"/>
            <a:r>
              <a:rPr lang="en-NZ" dirty="0" smtClean="0"/>
              <a:t>A </a:t>
            </a:r>
            <a:r>
              <a:rPr lang="en-NZ" dirty="0"/>
              <a:t>friend is someone who </a:t>
            </a:r>
            <a:r>
              <a:rPr lang="en-NZ" b="1" dirty="0"/>
              <a:t>helps you grow as a </a:t>
            </a:r>
            <a:r>
              <a:rPr lang="en-NZ" b="1" dirty="0" smtClean="0"/>
              <a:t>person</a:t>
            </a:r>
            <a:r>
              <a:rPr lang="en-NZ" dirty="0" smtClean="0"/>
              <a:t>.</a:t>
            </a:r>
          </a:p>
          <a:p>
            <a:pPr algn="just"/>
            <a:r>
              <a:rPr lang="en-NZ" dirty="0"/>
              <a:t>Friendship to me means a person that is </a:t>
            </a:r>
            <a:r>
              <a:rPr lang="en-NZ" b="1" dirty="0"/>
              <a:t>reliable</a:t>
            </a:r>
            <a:r>
              <a:rPr lang="en-NZ" dirty="0"/>
              <a:t>, someone that I</a:t>
            </a:r>
            <a:r>
              <a:rPr lang="en-NZ" b="1" dirty="0"/>
              <a:t> trust</a:t>
            </a:r>
            <a:r>
              <a:rPr lang="en-NZ" dirty="0"/>
              <a:t>.</a:t>
            </a:r>
          </a:p>
          <a:p>
            <a:pPr algn="just"/>
            <a:endParaRPr lang="en-NZ" dirty="0"/>
          </a:p>
        </p:txBody>
      </p:sp>
      <p:sp>
        <p:nvSpPr>
          <p:cNvPr id="4" name="TextBox 3"/>
          <p:cNvSpPr txBox="1"/>
          <p:nvPr/>
        </p:nvSpPr>
        <p:spPr>
          <a:xfrm>
            <a:off x="1027611" y="825406"/>
            <a:ext cx="10136777" cy="461665"/>
          </a:xfrm>
          <a:prstGeom prst="rect">
            <a:avLst/>
          </a:prstGeom>
          <a:solidFill>
            <a:srgbClr val="CCECFF"/>
          </a:solidFill>
          <a:ln>
            <a:solidFill>
              <a:schemeClr val="tx1"/>
            </a:solidFill>
          </a:ln>
        </p:spPr>
        <p:txBody>
          <a:bodyPr wrap="square" rtlCol="0">
            <a:spAutoFit/>
          </a:bodyPr>
          <a:lstStyle/>
          <a:p>
            <a:pPr algn="ctr"/>
            <a:r>
              <a:rPr lang="en-NZ" sz="2400" dirty="0">
                <a:ln w="0"/>
                <a:solidFill>
                  <a:prstClr val="black"/>
                </a:solidFill>
                <a:effectLst>
                  <a:outerShdw blurRad="38100" dist="19050" dir="2700000" algn="tl" rotWithShape="0">
                    <a:prstClr val="black">
                      <a:alpha val="40000"/>
                    </a:prstClr>
                  </a:outerShdw>
                </a:effectLst>
                <a:latin typeface="Calibri"/>
              </a:rPr>
              <a:t>Definitions of Friendship</a:t>
            </a:r>
            <a:endParaRPr lang="en-NZ" sz="2400" dirty="0">
              <a:ln w="0"/>
              <a:solidFill>
                <a:prstClr val="black"/>
              </a:solidFill>
              <a:latin typeface="Calibri"/>
            </a:endParaRPr>
          </a:p>
        </p:txBody>
      </p:sp>
      <p:sp>
        <p:nvSpPr>
          <p:cNvPr id="5" name="TextBox 4"/>
          <p:cNvSpPr txBox="1"/>
          <p:nvPr/>
        </p:nvSpPr>
        <p:spPr>
          <a:xfrm>
            <a:off x="0" y="116633"/>
            <a:ext cx="12192000" cy="584775"/>
          </a:xfrm>
          <a:prstGeom prst="rect">
            <a:avLst/>
          </a:prstGeom>
          <a:solidFill>
            <a:srgbClr val="66FF33"/>
          </a:solidFill>
          <a:ln>
            <a:solidFill>
              <a:schemeClr val="tx1"/>
            </a:solidFill>
          </a:ln>
        </p:spPr>
        <p:txBody>
          <a:bodyPr wrap="square" rtlCol="0">
            <a:spAutoFit/>
          </a:bodyPr>
          <a:lstStyle/>
          <a:p>
            <a:pPr algn="ctr"/>
            <a:r>
              <a:rPr lang="en-NZ" sz="3200" b="1" dirty="0">
                <a:solidFill>
                  <a:prstClr val="black"/>
                </a:solidFill>
                <a:latin typeface="Calibri"/>
              </a:rPr>
              <a:t>findings</a:t>
            </a:r>
          </a:p>
        </p:txBody>
      </p:sp>
      <p:sp>
        <p:nvSpPr>
          <p:cNvPr id="6" name="TextBox 5"/>
          <p:cNvSpPr txBox="1"/>
          <p:nvPr/>
        </p:nvSpPr>
        <p:spPr>
          <a:xfrm>
            <a:off x="1027611" y="4120390"/>
            <a:ext cx="10136777" cy="2585323"/>
          </a:xfrm>
          <a:prstGeom prst="rect">
            <a:avLst/>
          </a:prstGeom>
          <a:solidFill>
            <a:srgbClr val="CCECFF"/>
          </a:solidFill>
          <a:ln>
            <a:solidFill>
              <a:schemeClr val="tx1"/>
            </a:solidFill>
          </a:ln>
        </p:spPr>
        <p:txBody>
          <a:bodyPr wrap="square" rtlCol="0">
            <a:spAutoFit/>
          </a:bodyPr>
          <a:lstStyle/>
          <a:p>
            <a:pPr lvl="0" algn="just"/>
            <a:endParaRPr lang="en-NZ" dirty="0" smtClean="0"/>
          </a:p>
          <a:p>
            <a:pPr lvl="0" algn="just"/>
            <a:r>
              <a:rPr lang="en-NZ" dirty="0" smtClean="0"/>
              <a:t>We </a:t>
            </a:r>
            <a:r>
              <a:rPr lang="en-NZ" dirty="0"/>
              <a:t>treat friends like </a:t>
            </a:r>
            <a:r>
              <a:rPr lang="en-NZ" b="1" dirty="0">
                <a:solidFill>
                  <a:srgbClr val="FF0000"/>
                </a:solidFill>
              </a:rPr>
              <a:t>family</a:t>
            </a:r>
            <a:r>
              <a:rPr lang="en-NZ" dirty="0"/>
              <a:t>.</a:t>
            </a:r>
          </a:p>
          <a:p>
            <a:pPr algn="just"/>
            <a:r>
              <a:rPr lang="en-NZ" dirty="0"/>
              <a:t>It’s like a sister or a brother. </a:t>
            </a:r>
          </a:p>
          <a:p>
            <a:pPr algn="just"/>
            <a:r>
              <a:rPr lang="en-NZ" dirty="0"/>
              <a:t>They’re like you’re second family kind of thing</a:t>
            </a:r>
            <a:r>
              <a:rPr lang="en-NZ" dirty="0" smtClean="0"/>
              <a:t>.</a:t>
            </a:r>
          </a:p>
          <a:p>
            <a:pPr algn="just"/>
            <a:r>
              <a:rPr lang="en-NZ" dirty="0"/>
              <a:t>I don’t really have friends.  I have family.  I mix my friends with family. </a:t>
            </a:r>
          </a:p>
          <a:p>
            <a:pPr algn="just"/>
            <a:r>
              <a:rPr lang="en-NZ" dirty="0" smtClean="0"/>
              <a:t>It’s </a:t>
            </a:r>
            <a:r>
              <a:rPr lang="en-NZ" dirty="0"/>
              <a:t>just like family.  I mean, being with your friends is just like being with your family.</a:t>
            </a:r>
          </a:p>
          <a:p>
            <a:pPr algn="just"/>
            <a:endParaRPr lang="en-NZ" dirty="0"/>
          </a:p>
          <a:p>
            <a:pPr algn="just"/>
            <a:r>
              <a:rPr lang="en-NZ" dirty="0"/>
              <a:t>I think for us it’s like part of </a:t>
            </a:r>
            <a:r>
              <a:rPr lang="en-NZ" dirty="0" smtClean="0"/>
              <a:t>our </a:t>
            </a:r>
            <a:r>
              <a:rPr lang="en-NZ" b="1" dirty="0" smtClean="0"/>
              <a:t>culture </a:t>
            </a:r>
            <a:r>
              <a:rPr lang="en-NZ" dirty="0"/>
              <a:t>or something.  Like really close.  It’s a community</a:t>
            </a:r>
            <a:r>
              <a:rPr lang="en-NZ" dirty="0" smtClean="0"/>
              <a:t>.</a:t>
            </a:r>
          </a:p>
          <a:p>
            <a:pPr algn="just"/>
            <a:endParaRPr lang="en-NZ" dirty="0"/>
          </a:p>
        </p:txBody>
      </p:sp>
    </p:spTree>
    <p:extLst>
      <p:ext uri="{BB962C8B-B14F-4D97-AF65-F5344CB8AC3E}">
        <p14:creationId xmlns:p14="http://schemas.microsoft.com/office/powerpoint/2010/main" val="13635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789" y="926853"/>
            <a:ext cx="10894422" cy="2031325"/>
          </a:xfrm>
          <a:prstGeom prst="rect">
            <a:avLst/>
          </a:prstGeom>
          <a:solidFill>
            <a:srgbClr val="CCECFF"/>
          </a:solidFill>
          <a:ln>
            <a:solidFill>
              <a:schemeClr val="tx1"/>
            </a:solidFill>
          </a:ln>
        </p:spPr>
        <p:txBody>
          <a:bodyPr wrap="square" rtlCol="0">
            <a:spAutoFit/>
          </a:bodyPr>
          <a:lstStyle/>
          <a:p>
            <a:r>
              <a:rPr lang="en-NZ" b="1" dirty="0" smtClean="0"/>
              <a:t>Shared </a:t>
            </a:r>
            <a:r>
              <a:rPr lang="en-NZ" b="1" dirty="0"/>
              <a:t>Pacific understanding</a:t>
            </a:r>
            <a:endParaRPr lang="en-NZ" dirty="0"/>
          </a:p>
          <a:p>
            <a:r>
              <a:rPr lang="en-NZ" dirty="0"/>
              <a:t>There’s that silent understanding that you have.</a:t>
            </a:r>
          </a:p>
          <a:p>
            <a:r>
              <a:rPr lang="en-NZ" dirty="0"/>
              <a:t>You know the same rules and cultural practices therefore they may understand you better.</a:t>
            </a:r>
          </a:p>
          <a:p>
            <a:r>
              <a:rPr lang="en-NZ" dirty="0"/>
              <a:t>Like they understand you more, and they can relate to you.</a:t>
            </a:r>
          </a:p>
          <a:p>
            <a:r>
              <a:rPr lang="en-NZ" dirty="0" smtClean="0"/>
              <a:t>You </a:t>
            </a:r>
            <a:r>
              <a:rPr lang="en-NZ" dirty="0"/>
              <a:t>have a sense of belonging.</a:t>
            </a:r>
          </a:p>
          <a:p>
            <a:r>
              <a:rPr lang="en-NZ" dirty="0"/>
              <a:t>It makes life easier ….. like you don’t feel like you’re lonely.</a:t>
            </a:r>
          </a:p>
          <a:p>
            <a:r>
              <a:rPr lang="en-NZ" b="1" dirty="0"/>
              <a:t> </a:t>
            </a:r>
            <a:endParaRPr lang="en-NZ" dirty="0"/>
          </a:p>
        </p:txBody>
      </p:sp>
      <p:sp>
        <p:nvSpPr>
          <p:cNvPr id="6" name="TextBox 5"/>
          <p:cNvSpPr txBox="1"/>
          <p:nvPr/>
        </p:nvSpPr>
        <p:spPr>
          <a:xfrm>
            <a:off x="0" y="250640"/>
            <a:ext cx="12192000" cy="461665"/>
          </a:xfrm>
          <a:prstGeom prst="rect">
            <a:avLst/>
          </a:prstGeom>
          <a:solidFill>
            <a:srgbClr val="CCECFF"/>
          </a:solidFill>
          <a:ln>
            <a:solidFill>
              <a:schemeClr val="tx1"/>
            </a:solidFill>
          </a:ln>
        </p:spPr>
        <p:txBody>
          <a:bodyPr wrap="square" rtlCol="0">
            <a:spAutoFit/>
          </a:bodyPr>
          <a:lstStyle/>
          <a:p>
            <a:pPr algn="ctr"/>
            <a:r>
              <a:rPr lang="en-NZ" sz="2400" dirty="0" smtClean="0">
                <a:ln w="0"/>
                <a:solidFill>
                  <a:prstClr val="black"/>
                </a:solidFill>
                <a:effectLst>
                  <a:outerShdw blurRad="38100" dist="19050" dir="2700000" algn="tl" rotWithShape="0">
                    <a:prstClr val="black">
                      <a:alpha val="40000"/>
                    </a:prstClr>
                  </a:outerShdw>
                </a:effectLst>
                <a:latin typeface="Calibri"/>
              </a:rPr>
              <a:t>Benefits of having Pacific Island Friends</a:t>
            </a:r>
            <a:endParaRPr lang="en-NZ" sz="2400" dirty="0">
              <a:ln w="0"/>
              <a:solidFill>
                <a:prstClr val="black"/>
              </a:solidFill>
              <a:latin typeface="Calibri"/>
            </a:endParaRPr>
          </a:p>
        </p:txBody>
      </p:sp>
      <p:sp>
        <p:nvSpPr>
          <p:cNvPr id="7" name="TextBox 6"/>
          <p:cNvSpPr txBox="1"/>
          <p:nvPr/>
        </p:nvSpPr>
        <p:spPr>
          <a:xfrm>
            <a:off x="648789" y="3093325"/>
            <a:ext cx="10894422" cy="1200329"/>
          </a:xfrm>
          <a:prstGeom prst="rect">
            <a:avLst/>
          </a:prstGeom>
          <a:solidFill>
            <a:srgbClr val="CCECFF"/>
          </a:solidFill>
          <a:ln>
            <a:solidFill>
              <a:schemeClr val="tx1"/>
            </a:solidFill>
          </a:ln>
        </p:spPr>
        <p:txBody>
          <a:bodyPr wrap="square" rtlCol="0">
            <a:spAutoFit/>
          </a:bodyPr>
          <a:lstStyle/>
          <a:p>
            <a:r>
              <a:rPr lang="en-NZ" b="1" dirty="0" smtClean="0"/>
              <a:t>Like family</a:t>
            </a:r>
            <a:endParaRPr lang="en-NZ" dirty="0"/>
          </a:p>
          <a:p>
            <a:r>
              <a:rPr lang="en-NZ" dirty="0"/>
              <a:t>They will treat you like family no matter where.</a:t>
            </a:r>
          </a:p>
          <a:p>
            <a:r>
              <a:rPr lang="en-NZ" dirty="0"/>
              <a:t>They are your family away from home - safe haven when things go wrong.</a:t>
            </a:r>
          </a:p>
          <a:p>
            <a:r>
              <a:rPr lang="en-NZ" dirty="0"/>
              <a:t> </a:t>
            </a:r>
          </a:p>
        </p:txBody>
      </p:sp>
      <p:sp>
        <p:nvSpPr>
          <p:cNvPr id="8" name="TextBox 7"/>
          <p:cNvSpPr txBox="1"/>
          <p:nvPr/>
        </p:nvSpPr>
        <p:spPr>
          <a:xfrm>
            <a:off x="648789" y="4461746"/>
            <a:ext cx="10894422" cy="923330"/>
          </a:xfrm>
          <a:prstGeom prst="rect">
            <a:avLst/>
          </a:prstGeom>
          <a:solidFill>
            <a:srgbClr val="CCECFF"/>
          </a:solidFill>
          <a:ln>
            <a:solidFill>
              <a:schemeClr val="tx1"/>
            </a:solidFill>
          </a:ln>
        </p:spPr>
        <p:txBody>
          <a:bodyPr wrap="square" rtlCol="0">
            <a:spAutoFit/>
          </a:bodyPr>
          <a:lstStyle/>
          <a:p>
            <a:r>
              <a:rPr lang="en-NZ" b="1" dirty="0" smtClean="0"/>
              <a:t>Language</a:t>
            </a:r>
            <a:endParaRPr lang="en-NZ" dirty="0"/>
          </a:p>
          <a:p>
            <a:r>
              <a:rPr lang="en-NZ" dirty="0"/>
              <a:t>Sometimes you just want to talk in your language with someone.</a:t>
            </a:r>
          </a:p>
          <a:p>
            <a:r>
              <a:rPr lang="en-NZ" dirty="0"/>
              <a:t> </a:t>
            </a:r>
          </a:p>
        </p:txBody>
      </p:sp>
      <p:sp>
        <p:nvSpPr>
          <p:cNvPr id="9" name="TextBox 8"/>
          <p:cNvSpPr txBox="1"/>
          <p:nvPr/>
        </p:nvSpPr>
        <p:spPr>
          <a:xfrm>
            <a:off x="648789" y="5553168"/>
            <a:ext cx="10894422" cy="1200329"/>
          </a:xfrm>
          <a:prstGeom prst="rect">
            <a:avLst/>
          </a:prstGeom>
          <a:solidFill>
            <a:srgbClr val="CCECFF"/>
          </a:solidFill>
          <a:ln>
            <a:solidFill>
              <a:schemeClr val="tx1"/>
            </a:solidFill>
          </a:ln>
        </p:spPr>
        <p:txBody>
          <a:bodyPr wrap="square" rtlCol="0">
            <a:spAutoFit/>
          </a:bodyPr>
          <a:lstStyle/>
          <a:p>
            <a:r>
              <a:rPr lang="en-NZ" b="1" dirty="0" smtClean="0"/>
              <a:t>Support</a:t>
            </a:r>
            <a:endParaRPr lang="en-NZ" dirty="0"/>
          </a:p>
          <a:p>
            <a:r>
              <a:rPr lang="en-NZ" dirty="0"/>
              <a:t>I think support would be the biggest one.</a:t>
            </a:r>
          </a:p>
          <a:p>
            <a:r>
              <a:rPr lang="en-NZ" dirty="0"/>
              <a:t>We can support each other</a:t>
            </a:r>
            <a:r>
              <a:rPr lang="en-NZ" dirty="0" smtClean="0"/>
              <a:t>.</a:t>
            </a:r>
          </a:p>
          <a:p>
            <a:endParaRPr lang="en-NZ" dirty="0"/>
          </a:p>
        </p:txBody>
      </p:sp>
    </p:spTree>
    <p:extLst>
      <p:ext uri="{BB962C8B-B14F-4D97-AF65-F5344CB8AC3E}">
        <p14:creationId xmlns:p14="http://schemas.microsoft.com/office/powerpoint/2010/main" val="15024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01181975">
  <a:themeElements>
    <a:clrScheme name="01181975 12">
      <a:dk1>
        <a:srgbClr val="D7730F"/>
      </a:dk1>
      <a:lt1>
        <a:srgbClr val="FFFFFF"/>
      </a:lt1>
      <a:dk2>
        <a:srgbClr val="640013"/>
      </a:dk2>
      <a:lt2>
        <a:srgbClr val="969696"/>
      </a:lt2>
      <a:accent1>
        <a:srgbClr val="FBDF53"/>
      </a:accent1>
      <a:accent2>
        <a:srgbClr val="FF9966"/>
      </a:accent2>
      <a:accent3>
        <a:srgbClr val="FFFFFF"/>
      </a:accent3>
      <a:accent4>
        <a:srgbClr val="B7610B"/>
      </a:accent4>
      <a:accent5>
        <a:srgbClr val="FDECB3"/>
      </a:accent5>
      <a:accent6>
        <a:srgbClr val="E78A5C"/>
      </a:accent6>
      <a:hlink>
        <a:srgbClr val="CC3300"/>
      </a:hlink>
      <a:folHlink>
        <a:srgbClr val="996600"/>
      </a:folHlink>
    </a:clrScheme>
    <a:fontScheme name="01181975">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18197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181975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181975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181975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181975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181975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181975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181975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181975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181975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181975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181975 12">
        <a:dk1>
          <a:srgbClr val="D7730F"/>
        </a:dk1>
        <a:lt1>
          <a:srgbClr val="FFFFFF"/>
        </a:lt1>
        <a:dk2>
          <a:srgbClr val="640013"/>
        </a:dk2>
        <a:lt2>
          <a:srgbClr val="969696"/>
        </a:lt2>
        <a:accent1>
          <a:srgbClr val="FBDF53"/>
        </a:accent1>
        <a:accent2>
          <a:srgbClr val="FF9966"/>
        </a:accent2>
        <a:accent3>
          <a:srgbClr val="FFFFFF"/>
        </a:accent3>
        <a:accent4>
          <a:srgbClr val="B7610B"/>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1664</Words>
  <Application>Microsoft Office PowerPoint</Application>
  <PresentationFormat>Widescreen</PresentationFormat>
  <Paragraphs>181</Paragraphs>
  <Slides>26</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BatangChe</vt:lpstr>
      <vt:lpstr>Arial</vt:lpstr>
      <vt:lpstr>Calibri</vt:lpstr>
      <vt:lpstr>Calibri Light</vt:lpstr>
      <vt:lpstr>Tempus Sans ITC</vt:lpstr>
      <vt:lpstr>Times New Roman</vt:lpstr>
      <vt:lpstr>Office Theme</vt:lpstr>
      <vt:lpstr>1_Office Theme</vt:lpstr>
      <vt:lpstr>1_01181975</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Vaccarino, Franco</dc:creator>
  <cp:lastModifiedBy>Vaccarino, Franco</cp:lastModifiedBy>
  <cp:revision>56</cp:revision>
  <dcterms:created xsi:type="dcterms:W3CDTF">2018-07-20T07:13:20Z</dcterms:created>
  <dcterms:modified xsi:type="dcterms:W3CDTF">2018-09-04T22:27:34Z</dcterms:modified>
</cp:coreProperties>
</file>