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18" r:id="rId2"/>
    <p:sldId id="423" r:id="rId3"/>
    <p:sldId id="420" r:id="rId4"/>
    <p:sldId id="422" r:id="rId5"/>
    <p:sldId id="42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08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0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3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2E2E-BBCF-F949-B21B-82960E14F42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73FB-7A2D-EF44-815B-14BB3E58B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/>
              <a:t>Talitali</a:t>
            </a:r>
            <a:r>
              <a:rPr lang="en-NZ" dirty="0"/>
              <a:t> </a:t>
            </a:r>
            <a:r>
              <a:rPr lang="en-NZ" dirty="0" err="1"/>
              <a:t>fiefia</a:t>
            </a:r>
            <a:r>
              <a:rPr lang="en-NZ" dirty="0"/>
              <a:t>, Malo e </a:t>
            </a:r>
            <a:r>
              <a:rPr lang="en-NZ" dirty="0" err="1"/>
              <a:t>lelei</a:t>
            </a:r>
            <a:endParaRPr lang="en-NZ" dirty="0"/>
          </a:p>
          <a:p>
            <a:endParaRPr lang="en-NZ" dirty="0"/>
          </a:p>
          <a:p>
            <a:r>
              <a:rPr lang="en-NZ" dirty="0"/>
              <a:t>Malo le </a:t>
            </a:r>
            <a:r>
              <a:rPr lang="en-NZ" dirty="0" err="1"/>
              <a:t>soifua</a:t>
            </a:r>
            <a:r>
              <a:rPr lang="en-NZ" dirty="0"/>
              <a:t> manuia.  O te </a:t>
            </a:r>
            <a:r>
              <a:rPr lang="en-NZ" dirty="0" err="1"/>
              <a:t>fa’atalofa</a:t>
            </a:r>
            <a:r>
              <a:rPr lang="en-NZ" dirty="0"/>
              <a:t> atu ia le Paia mā  le </a:t>
            </a:r>
            <a:r>
              <a:rPr lang="en-NZ" dirty="0" err="1"/>
              <a:t>mamalu</a:t>
            </a:r>
            <a:r>
              <a:rPr lang="en-NZ" dirty="0"/>
              <a:t> o le tatou </a:t>
            </a:r>
            <a:r>
              <a:rPr lang="en-NZ" dirty="0" err="1"/>
              <a:t>Mafutaga</a:t>
            </a:r>
            <a:endParaRPr lang="en-NZ" dirty="0"/>
          </a:p>
          <a:p>
            <a:endParaRPr lang="en-NZ" dirty="0"/>
          </a:p>
          <a:p>
            <a:r>
              <a:rPr lang="en-NZ" dirty="0"/>
              <a:t>Warm Pacific Greetings to you all.</a:t>
            </a:r>
          </a:p>
          <a:p>
            <a:endParaRPr lang="en-NZ" dirty="0"/>
          </a:p>
          <a:p>
            <a:r>
              <a:rPr lang="en-NZ" dirty="0"/>
              <a:t>O </a:t>
            </a:r>
            <a:r>
              <a:rPr lang="en-NZ" dirty="0" err="1"/>
              <a:t>lo’o</a:t>
            </a:r>
            <a:r>
              <a:rPr lang="en-NZ" dirty="0"/>
              <a:t> </a:t>
            </a:r>
            <a:r>
              <a:rPr lang="en-NZ" dirty="0" err="1"/>
              <a:t>igoa</a:t>
            </a:r>
            <a:r>
              <a:rPr lang="en-NZ" dirty="0"/>
              <a:t> o Laloifi Ripley NZ born Samoan.</a:t>
            </a:r>
          </a:p>
          <a:p>
            <a:r>
              <a:rPr lang="en-NZ" dirty="0"/>
              <a:t>My parents are first generators arriving in NZ in the early 1950’s.</a:t>
            </a:r>
          </a:p>
          <a:p>
            <a:r>
              <a:rPr lang="en-NZ" dirty="0"/>
              <a:t>My mother Alice is from the villages of </a:t>
            </a:r>
            <a:r>
              <a:rPr lang="en-NZ" dirty="0" err="1"/>
              <a:t>Matatutu</a:t>
            </a:r>
            <a:r>
              <a:rPr lang="en-NZ" dirty="0"/>
              <a:t> –Tai and </a:t>
            </a:r>
            <a:r>
              <a:rPr lang="en-NZ" dirty="0" err="1"/>
              <a:t>Sapunaoa</a:t>
            </a:r>
            <a:r>
              <a:rPr lang="en-NZ" dirty="0"/>
              <a:t> </a:t>
            </a:r>
            <a:r>
              <a:rPr lang="en-NZ" dirty="0" err="1"/>
              <a:t>Falealiili</a:t>
            </a:r>
            <a:r>
              <a:rPr lang="en-NZ" dirty="0"/>
              <a:t> I Samoa</a:t>
            </a:r>
          </a:p>
          <a:p>
            <a:r>
              <a:rPr lang="en-NZ" dirty="0"/>
              <a:t>And my father Ned is from </a:t>
            </a:r>
            <a:r>
              <a:rPr lang="en-NZ" dirty="0" err="1"/>
              <a:t>nuu</a:t>
            </a:r>
            <a:r>
              <a:rPr lang="en-NZ" dirty="0"/>
              <a:t> of Leone I Pago Pago Amerika Samoa.</a:t>
            </a:r>
          </a:p>
          <a:p>
            <a:endParaRPr lang="en-NZ" dirty="0"/>
          </a:p>
          <a:p>
            <a:r>
              <a:rPr lang="en-NZ" dirty="0"/>
              <a:t>I work for CF and have been  </a:t>
            </a:r>
            <a:r>
              <a:rPr lang="en-NZ" dirty="0" err="1"/>
              <a:t>succonded</a:t>
            </a:r>
            <a:r>
              <a:rPr lang="en-NZ" dirty="0"/>
              <a:t> to the ITF to work on the Hinatore research project.  I am very fortunate to be working with Ann Alkema who is very well known in this space  and Nicky Murry as the Programme Manager for the Research.</a:t>
            </a:r>
          </a:p>
          <a:p>
            <a:r>
              <a:rPr lang="en-NZ" dirty="0"/>
              <a:t>I am the Pasifika Lead for the project and Cain Kereoma is the Māori Lead for this work.</a:t>
            </a:r>
          </a:p>
          <a:p>
            <a:endParaRPr lang="en-NZ" dirty="0"/>
          </a:p>
          <a:p>
            <a:r>
              <a:rPr lang="en-NZ" dirty="0"/>
              <a:t>Ann to speak/introduce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73FB-7A2D-EF44-815B-14BB3E58B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painting tells the story of 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Hīnātore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(pronounced he-nah-tor-re), which means phosphorescent light. In Māori mythology, when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Ranginui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(Sky father) and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Papatuanuku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(earth mother) were separated by their children, the first glimmer of light was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Hīnātore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While the light was feeble and distant, it drove Tane’s ambition to bring more light to heaven and earth. He sought about procuring and distributing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Whanau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Marama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stars, moon, sun – to fill the world with light. Thus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Marama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realm of light, this light-possessing world, came into being.</a:t>
            </a:r>
            <a:br>
              <a:rPr lang="en-NZ" dirty="0"/>
            </a:b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story of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Hīnātore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relates to our mahi in that literacy is an empowerment tool, opening up new potential, new light. It is a glimpse at ‘possibility’ that can inspire new learning and new growth.</a:t>
            </a:r>
            <a:br>
              <a:rPr lang="en-NZ" dirty="0"/>
            </a:b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light is also dynamic - changing colours and shapes as different forces collide. This is an apt description of the dynamic nature of learning and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57C5-3DA4-6A42-9A60-753CAB55E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Ifi/Anne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73FB-7A2D-EF44-815B-14BB3E58B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Literacy Providers that we are working with are:</a:t>
            </a:r>
          </a:p>
          <a:p>
            <a:endParaRPr lang="en-NZ" dirty="0"/>
          </a:p>
          <a:p>
            <a:r>
              <a:rPr lang="en-NZ" dirty="0"/>
              <a:t>Education Unlimited</a:t>
            </a:r>
          </a:p>
          <a:p>
            <a:r>
              <a:rPr lang="en-NZ" dirty="0" err="1"/>
              <a:t>Edvance</a:t>
            </a:r>
            <a:endParaRPr lang="en-NZ" dirty="0"/>
          </a:p>
          <a:p>
            <a:r>
              <a:rPr lang="en-NZ" dirty="0" err="1"/>
              <a:t>Languagues</a:t>
            </a:r>
            <a:r>
              <a:rPr lang="en-NZ" dirty="0"/>
              <a:t> International</a:t>
            </a:r>
          </a:p>
          <a:p>
            <a:r>
              <a:rPr lang="en-NZ" dirty="0"/>
              <a:t>Learning Wave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73FB-7A2D-EF44-815B-14BB3E58B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Progress to date:</a:t>
            </a:r>
          </a:p>
          <a:p>
            <a:r>
              <a:rPr lang="en-NZ" dirty="0"/>
              <a:t>Reference Group</a:t>
            </a:r>
          </a:p>
          <a:p>
            <a:r>
              <a:rPr lang="en-NZ" dirty="0"/>
              <a:t>Training sessions with Tutors – awareness</a:t>
            </a:r>
          </a:p>
          <a:p>
            <a:r>
              <a:rPr lang="en-NZ" dirty="0"/>
              <a:t>Going into the workplaces and observing the lessons beginning/middle/end</a:t>
            </a:r>
          </a:p>
          <a:p>
            <a:endParaRPr lang="en-NZ" dirty="0"/>
          </a:p>
          <a:p>
            <a:r>
              <a:rPr lang="en-NZ" dirty="0"/>
              <a:t>Capture the how? What? </a:t>
            </a:r>
            <a:r>
              <a:rPr lang="en-NZ"/>
              <a:t>Transferable </a:t>
            </a:r>
            <a:r>
              <a:rPr lang="en-NZ" dirty="0"/>
              <a:t>skills etc.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73FB-7A2D-EF44-815B-14BB3E58B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964C-3ECE-A347-A163-516418BE7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95F7F-930A-2541-AE0D-C14A1BEA9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1A937-BF22-7945-9024-F951A3C9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A0C7E-C1AC-7A48-8E68-AE11F005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926D-89FA-DD40-9713-8BB9F53D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9C59-0504-B94A-9225-EFF233CC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26275-A9BC-C249-9CFC-FB0802FF6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F564B-1703-AE4C-B944-D6401C7C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8438-BD2E-0744-B44B-8AB435F6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F0627-BC7D-0049-93B1-AFFF8B76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F2CE-D00A-7447-B4CE-11D8DBC9B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46796-4C2F-1F4A-B060-F39F829B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742-B384-2247-A3BB-67DB8F9D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C08BB-9CCE-0B4B-A85C-E6F64E9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35B0C-FB5E-2F4A-B3D4-D40BD30A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1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2746-C2EB-DB4A-9F31-21671B64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9171-A153-9E40-AA60-BE11E87E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43E79-36F7-3B4B-81DE-DC516C16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9074-9388-3B4A-82D9-5CA43DE4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29827-D0EE-A143-9D2F-0A14D342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6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8B98-E645-6E42-83EB-A3F14448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FF28-970A-F14A-8E9F-82DCB7845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81D0B-1944-EE47-8CF6-5A4DE11F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22C7-C8EE-E243-8A8F-3684AFD3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E365-59A7-AD42-8871-63857CB3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5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391F-7E17-2E45-8FDD-B8A7DF8D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377E-1405-1D42-9976-94E5F8E59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E811E-BD44-2943-8E3B-8BFC7F982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89865-7ED5-DD4C-8258-9502D0CE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F57EC-DBA1-EE40-99CE-1F68D480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42D2B-27C2-6345-AA97-119E3825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75C8-5FA7-5945-88CF-FE9B0F72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69B15-4CA2-2C4A-A24D-55C2D472C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0CCE8-1617-FC4A-871D-180AFF792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B69BD-29A6-E94D-8A11-A48412195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17B79-878B-294E-8B66-DDC92CB2C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0C155-D220-1B4A-885A-97AE156D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21019-0028-CA46-A844-756A6D16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09F66-D457-0A43-8E7C-8ADE1FFA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7742-0278-CB4D-B235-5801BC04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07402-044B-2C48-B225-756D1C0D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BE98E-7087-634E-BBCC-67D3DB39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E6509-DBF2-0B4F-8170-8CEC9CBC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588DC-7C8B-1D49-B31B-4ECFCF9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33C1D-28DF-CD42-B194-A6F1FAF3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77B3-B5C6-9D4B-8E02-C4D79136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398E-93F0-1E44-82CF-6FA7FF55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9585-8CE6-3840-977A-452C1DE6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9F8D2-05C6-394F-B0D6-E2BD86DD1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4DA8F-A683-F943-AE66-E8FCF0CF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22267-6914-9B4A-915C-2C782FA8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1C7E-D6F0-9643-BEE7-9333FDF1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A37E-DEE8-7141-9ACE-EBDE329A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6F46A-2D93-C549-9390-735DA55B5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8A3E8-ADAF-7044-84CD-DA8FC1217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947A8-4D77-0A4A-A63A-7B1487CE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5C1BC-3DF4-5542-BCE7-8DC73E31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02FF0-9999-4540-9CD8-2FE4D947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53D8F-5639-9A4F-948F-0F8B0A93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D7869-D87C-224F-B71D-985CC502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72016-E672-B347-8796-671DA9E4F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E0CA-BCB3-5C4C-9A40-DD75CDDA794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131A3-657B-DA47-BA80-A3E3DF10C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3A0BE-AE73-2241-BA4A-FE8832927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0C44-E61C-754F-888C-2EB372E4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C3758-E882-43B3-A177-4A4CDA70E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7"/>
          <a:stretch/>
        </p:blipFill>
        <p:spPr>
          <a:xfrm rot="5400000">
            <a:off x="7611036" y="2277039"/>
            <a:ext cx="6857999" cy="2303930"/>
          </a:xfrm>
          <a:prstGeom prst="rect">
            <a:avLst/>
          </a:prstGeom>
        </p:spPr>
      </p:pic>
      <p:pic>
        <p:nvPicPr>
          <p:cNvPr id="12" name="Picture 11" descr="ITF-logo-Print-CMYK.jpg">
            <a:extLst>
              <a:ext uri="{FF2B5EF4-FFF2-40B4-BE49-F238E27FC236}">
                <a16:creationId xmlns:a16="http://schemas.microsoft.com/office/drawing/2014/main" id="{11C271DD-590C-4401-84CD-079E33970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407" y="1988980"/>
            <a:ext cx="6175145" cy="21115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88445E-BB9C-4E1C-B59C-97B767B4FA61}"/>
              </a:ext>
            </a:extLst>
          </p:cNvPr>
          <p:cNvGrpSpPr/>
          <p:nvPr/>
        </p:nvGrpSpPr>
        <p:grpSpPr>
          <a:xfrm>
            <a:off x="618565" y="4479536"/>
            <a:ext cx="8712485" cy="1792941"/>
            <a:chOff x="759708" y="3734373"/>
            <a:chExt cx="10687424" cy="22656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3DA46E-15D9-4028-BD91-1A9BDB9C1A25}"/>
                </a:ext>
              </a:extLst>
            </p:cNvPr>
            <p:cNvGrpSpPr/>
            <p:nvPr/>
          </p:nvGrpSpPr>
          <p:grpSpPr>
            <a:xfrm>
              <a:off x="759708" y="3734373"/>
              <a:ext cx="10687424" cy="2265684"/>
              <a:chOff x="1935581" y="4761008"/>
              <a:chExt cx="8600568" cy="1823280"/>
            </a:xfrm>
          </p:grpSpPr>
          <p:pic>
            <p:nvPicPr>
              <p:cNvPr id="19" name="Picture 18" descr="Careerforce.png">
                <a:extLst>
                  <a:ext uri="{FF2B5EF4-FFF2-40B4-BE49-F238E27FC236}">
                    <a16:creationId xmlns:a16="http://schemas.microsoft.com/office/drawing/2014/main" id="{BCF0E606-5641-4E67-A83C-5C5CB692D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93063" y="4967206"/>
                <a:ext cx="1598547" cy="318836"/>
              </a:xfrm>
              <a:prstGeom prst="rect">
                <a:avLst/>
              </a:prstGeom>
            </p:spPr>
          </p:pic>
          <p:pic>
            <p:nvPicPr>
              <p:cNvPr id="20" name="Picture 19" descr="Connexis-logo.gif">
                <a:extLst>
                  <a:ext uri="{FF2B5EF4-FFF2-40B4-BE49-F238E27FC236}">
                    <a16:creationId xmlns:a16="http://schemas.microsoft.com/office/drawing/2014/main" id="{64CADF67-37D4-4344-A124-3EE12C33E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7315" b="26458"/>
              <a:stretch/>
            </p:blipFill>
            <p:spPr>
              <a:xfrm>
                <a:off x="7685617" y="4936942"/>
                <a:ext cx="1501363" cy="497963"/>
              </a:xfrm>
              <a:prstGeom prst="rect">
                <a:avLst/>
              </a:prstGeom>
            </p:spPr>
          </p:pic>
          <p:pic>
            <p:nvPicPr>
              <p:cNvPr id="21" name="Picture 20" descr="HITO logo.png">
                <a:extLst>
                  <a:ext uri="{FF2B5EF4-FFF2-40B4-BE49-F238E27FC236}">
                    <a16:creationId xmlns:a16="http://schemas.microsoft.com/office/drawing/2014/main" id="{D59D1094-51A9-49D8-94B4-47444A72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44912" y="4828243"/>
                <a:ext cx="889029" cy="596624"/>
              </a:xfrm>
              <a:prstGeom prst="rect">
                <a:avLst/>
              </a:prstGeom>
            </p:spPr>
          </p:pic>
          <p:pic>
            <p:nvPicPr>
              <p:cNvPr id="22" name="Picture 21" descr="logo-bcito-new.png">
                <a:extLst>
                  <a:ext uri="{FF2B5EF4-FFF2-40B4-BE49-F238E27FC236}">
                    <a16:creationId xmlns:a16="http://schemas.microsoft.com/office/drawing/2014/main" id="{7F6BABB0-157B-414A-ABD6-FACC40E16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7202" y="4766654"/>
                <a:ext cx="1184867" cy="716844"/>
              </a:xfrm>
              <a:prstGeom prst="rect">
                <a:avLst/>
              </a:prstGeom>
            </p:spPr>
          </p:pic>
          <p:pic>
            <p:nvPicPr>
              <p:cNvPr id="23" name="Picture 22" descr="NZMAC_ITO_logo.png">
                <a:extLst>
                  <a:ext uri="{FF2B5EF4-FFF2-40B4-BE49-F238E27FC236}">
                    <a16:creationId xmlns:a16="http://schemas.microsoft.com/office/drawing/2014/main" id="{B237A9D4-D3FA-44B8-A93B-E553CC0A9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630" y="5683464"/>
                <a:ext cx="1075773" cy="758661"/>
              </a:xfrm>
              <a:prstGeom prst="rect">
                <a:avLst/>
              </a:prstGeom>
            </p:spPr>
          </p:pic>
          <p:pic>
            <p:nvPicPr>
              <p:cNvPr id="24" name="Picture 23" descr="Primary ITO logo.jpg">
                <a:extLst>
                  <a:ext uri="{FF2B5EF4-FFF2-40B4-BE49-F238E27FC236}">
                    <a16:creationId xmlns:a16="http://schemas.microsoft.com/office/drawing/2014/main" id="{336EC8F4-E833-4466-B692-4CC9F25EC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4541" y="5798670"/>
                <a:ext cx="1669506" cy="643455"/>
              </a:xfrm>
              <a:prstGeom prst="rect">
                <a:avLst/>
              </a:prstGeom>
            </p:spPr>
          </p:pic>
          <p:pic>
            <p:nvPicPr>
              <p:cNvPr id="25" name="Picture 24" descr="ServiceIQ logo.jpg">
                <a:extLst>
                  <a:ext uri="{FF2B5EF4-FFF2-40B4-BE49-F238E27FC236}">
                    <a16:creationId xmlns:a16="http://schemas.microsoft.com/office/drawing/2014/main" id="{5DC9369B-6A06-46F2-87F7-147941440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04206" y="5767063"/>
                <a:ext cx="1235199" cy="755257"/>
              </a:xfrm>
              <a:prstGeom prst="rect">
                <a:avLst/>
              </a:prstGeom>
            </p:spPr>
          </p:pic>
          <p:pic>
            <p:nvPicPr>
              <p:cNvPr id="26" name="Picture 25" descr="Skills-Active-Logo.jpg">
                <a:extLst>
                  <a:ext uri="{FF2B5EF4-FFF2-40B4-BE49-F238E27FC236}">
                    <a16:creationId xmlns:a16="http://schemas.microsoft.com/office/drawing/2014/main" id="{28BF9A01-9A56-4D33-956B-270A75F55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41592" y="5767063"/>
                <a:ext cx="1228331" cy="649735"/>
              </a:xfrm>
              <a:prstGeom prst="rect">
                <a:avLst/>
              </a:prstGeom>
            </p:spPr>
          </p:pic>
          <p:pic>
            <p:nvPicPr>
              <p:cNvPr id="27" name="Picture 26" descr="MITO_colour.jpg">
                <a:extLst>
                  <a:ext uri="{FF2B5EF4-FFF2-40B4-BE49-F238E27FC236}">
                    <a16:creationId xmlns:a16="http://schemas.microsoft.com/office/drawing/2014/main" id="{5835AF95-D4AF-4979-935C-3ECC46E88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35581" y="5834543"/>
                <a:ext cx="1021104" cy="45893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036DBC9-4883-4988-8567-E5FAE9C46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3369" y="5678197"/>
                <a:ext cx="1452780" cy="90609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256D6A-F78E-4646-8DB6-2851FD364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5686" y="4761008"/>
                <a:ext cx="1986879" cy="716844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27508D-C7BE-40A0-9F4F-5E14797DEAA6}"/>
                </a:ext>
              </a:extLst>
            </p:cNvPr>
            <p:cNvSpPr/>
            <p:nvPr/>
          </p:nvSpPr>
          <p:spPr>
            <a:xfrm>
              <a:off x="2587083" y="3780263"/>
              <a:ext cx="2408663" cy="65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C2E8A8-FDBE-43FB-91EE-14AB5AAE53F8}"/>
                </a:ext>
              </a:extLst>
            </p:cNvPr>
            <p:cNvSpPr/>
            <p:nvPr/>
          </p:nvSpPr>
          <p:spPr>
            <a:xfrm>
              <a:off x="7522193" y="3915520"/>
              <a:ext cx="2408663" cy="65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3C258C-13B8-4410-A343-461414EB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289" y="3796509"/>
              <a:ext cx="2221886" cy="8611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7D099F-2379-472F-A354-24C3E42E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577" y="3956677"/>
              <a:ext cx="2516250" cy="513612"/>
            </a:xfrm>
            <a:prstGeom prst="rect">
              <a:avLst/>
            </a:prstGeom>
          </p:spPr>
        </p:pic>
      </p:grpSp>
      <p:pic>
        <p:nvPicPr>
          <p:cNvPr id="30" name="Picture 29" descr="Power Point - ITF Shape-01.jpg">
            <a:extLst>
              <a:ext uri="{FF2B5EF4-FFF2-40B4-BE49-F238E27FC236}">
                <a16:creationId xmlns:a16="http://schemas.microsoft.com/office/drawing/2014/main" id="{E7F35B46-0FBB-4B33-A548-C77AE512A6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33" y="227349"/>
            <a:ext cx="8659244" cy="16382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0EDC68-D70B-436E-8A8F-90263A2E3787}"/>
              </a:ext>
            </a:extLst>
          </p:cNvPr>
          <p:cNvSpPr/>
          <p:nvPr/>
        </p:nvSpPr>
        <p:spPr>
          <a:xfrm>
            <a:off x="7670822" y="32443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67B74-393E-4547-AFB3-5DCD50651B95}"/>
              </a:ext>
            </a:extLst>
          </p:cNvPr>
          <p:cNvSpPr txBox="1"/>
          <p:nvPr/>
        </p:nvSpPr>
        <p:spPr>
          <a:xfrm>
            <a:off x="4452907" y="429658"/>
            <a:ext cx="499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Training in New Zealand</a:t>
            </a:r>
          </a:p>
        </p:txBody>
      </p:sp>
    </p:spTree>
    <p:extLst>
      <p:ext uri="{BB962C8B-B14F-4D97-AF65-F5344CB8AC3E}">
        <p14:creationId xmlns:p14="http://schemas.microsoft.com/office/powerpoint/2010/main" val="147985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B85DC-D31D-4ED1-BEA9-A2C8E01949A8}"/>
              </a:ext>
            </a:extLst>
          </p:cNvPr>
          <p:cNvSpPr txBox="1"/>
          <p:nvPr/>
        </p:nvSpPr>
        <p:spPr>
          <a:xfrm>
            <a:off x="5118847" y="268942"/>
            <a:ext cx="667870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Segoe UI"/>
                <a:cs typeface="Segoe UI"/>
              </a:rPr>
              <a:t>Informing Practice: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egoe UI"/>
                <a:cs typeface="Segoe UI"/>
              </a:rPr>
              <a:t>Hīnātore</a:t>
            </a:r>
            <a:r>
              <a:rPr lang="en-US" sz="3600" b="1" dirty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15981-624B-4A20-9821-36A978677A03}"/>
              </a:ext>
            </a:extLst>
          </p:cNvPr>
          <p:cNvSpPr txBox="1"/>
          <p:nvPr/>
        </p:nvSpPr>
        <p:spPr>
          <a:xfrm>
            <a:off x="657018" y="6134100"/>
            <a:ext cx="2743200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solidFill>
                  <a:srgbClr val="1EC1A6"/>
                </a:solidFill>
                <a:latin typeface="Segoe UI"/>
                <a:ea typeface="Microsoft YaHei"/>
                <a:cs typeface="Segoe UI"/>
              </a:rPr>
              <a:t>SKILLS HIGHWAY</a:t>
            </a:r>
            <a:endParaRPr lang="en-US" sz="1050" dirty="0">
              <a:solidFill>
                <a:srgbClr val="1EC1A6"/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9FCE9-5EC4-A24F-BD05-CCA6AA893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287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8DEDB-B4A2-164A-85D9-44FE464C012B}"/>
              </a:ext>
            </a:extLst>
          </p:cNvPr>
          <p:cNvSpPr txBox="1"/>
          <p:nvPr/>
        </p:nvSpPr>
        <p:spPr>
          <a:xfrm>
            <a:off x="5710518" y="1676400"/>
            <a:ext cx="5746376" cy="384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Literacy is an empowerment tool, opening up new potential, new light. It is a glimpse at ‘possibility’ that can inspire new learning and new growth.</a:t>
            </a:r>
            <a:br>
              <a:rPr lang="en-NZ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8249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C3758-E882-43B3-A177-4A4CDA70E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7"/>
          <a:stretch/>
        </p:blipFill>
        <p:spPr>
          <a:xfrm rot="5400000">
            <a:off x="7611036" y="2277039"/>
            <a:ext cx="6857999" cy="2303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C407F-1065-486D-BA9E-8D8888A9C80D}"/>
              </a:ext>
            </a:extLst>
          </p:cNvPr>
          <p:cNvSpPr txBox="1"/>
          <p:nvPr/>
        </p:nvSpPr>
        <p:spPr>
          <a:xfrm>
            <a:off x="788894" y="290233"/>
            <a:ext cx="8355106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Segoe UI"/>
                <a:cs typeface="Segoe UI"/>
              </a:rPr>
              <a:t>Informing Practice: Māori and Pasifika employees</a:t>
            </a:r>
          </a:p>
          <a:p>
            <a:endParaRPr lang="en-US" sz="3600" b="1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BB231-7145-4E20-9B9B-7967481828EA}"/>
              </a:ext>
            </a:extLst>
          </p:cNvPr>
          <p:cNvSpPr/>
          <p:nvPr/>
        </p:nvSpPr>
        <p:spPr>
          <a:xfrm>
            <a:off x="1066800" y="2044559"/>
            <a:ext cx="79965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NZ" dirty="0"/>
              <a:t>Co-funded by Ako Aotearoa and the Industry Training Federation</a:t>
            </a:r>
          </a:p>
          <a:p>
            <a:pPr marL="342900" indent="-342900">
              <a:buFont typeface="Arial" charset="0"/>
              <a:buChar char="•"/>
            </a:pPr>
            <a:r>
              <a:rPr lang="en-NZ" dirty="0"/>
              <a:t>What we know: Māori and Pasifika employees engage in workplace programmes</a:t>
            </a:r>
          </a:p>
          <a:p>
            <a:pPr marL="342900" indent="-342900">
              <a:buFont typeface="Arial" charset="0"/>
              <a:buChar char="•"/>
            </a:pPr>
            <a:r>
              <a:rPr lang="en-NZ" dirty="0"/>
              <a:t>What we don’t know: what causes them to  re-engage with learning </a:t>
            </a:r>
          </a:p>
          <a:p>
            <a:pPr marL="342900" indent="-342900">
              <a:buFont typeface="Arial" charset="0"/>
              <a:buChar char="•"/>
            </a:pPr>
            <a:r>
              <a:rPr lang="en-NZ" dirty="0"/>
              <a:t>Methods: to find out what is happening in the ‘black box’ of the classroom: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Engaged Māori and Pasifika researchers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Observations by researchers (early, during and end of programmes)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Tutors as researchers – gathering evidence of impact of their practice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Interviews with employees and employers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Sense making workshop with learners</a:t>
            </a:r>
          </a:p>
          <a:p>
            <a:pPr marL="342900" indent="-342900">
              <a:buFont typeface="Arial" charset="0"/>
              <a:buChar char="•"/>
            </a:pPr>
            <a:r>
              <a:rPr lang="en-NZ" dirty="0"/>
              <a:t>Using social media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To engage tutors in a community of practice as teachers and researchers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NZ" dirty="0"/>
              <a:t>Wanted to engage learners also – but this is not quite working yet</a:t>
            </a:r>
          </a:p>
          <a:p>
            <a:pPr marL="342900" indent="-342900">
              <a:buFont typeface="Arial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7926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C3758-E882-43B3-A177-4A4CDA70E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7"/>
          <a:stretch/>
        </p:blipFill>
        <p:spPr>
          <a:xfrm rot="5400000">
            <a:off x="7611036" y="2277039"/>
            <a:ext cx="6857999" cy="23039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CCDB32-CDD9-486D-81C7-19A1B7018A26}"/>
              </a:ext>
            </a:extLst>
          </p:cNvPr>
          <p:cNvSpPr/>
          <p:nvPr/>
        </p:nvSpPr>
        <p:spPr>
          <a:xfrm>
            <a:off x="1075766" y="412376"/>
            <a:ext cx="7800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Segoe UI"/>
                <a:cs typeface="Segoe UI"/>
              </a:rPr>
              <a:t>Context</a:t>
            </a:r>
            <a:r>
              <a:rPr lang="en-US" sz="3600" b="1" dirty="0">
                <a:solidFill>
                  <a:srgbClr val="002060"/>
                </a:solidFill>
                <a:latin typeface="Segoe UI"/>
                <a:cs typeface="Segoe UI"/>
              </a:rPr>
              <a:t>: Workplaces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D1315-123B-4E7B-AA4D-85F81C4FA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2" y="1477955"/>
            <a:ext cx="2533650" cy="126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5C4DB-8238-4C68-9383-3BF1D88A1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937" y="2133600"/>
            <a:ext cx="4810125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23940-9D96-4610-850A-29A1204C1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73" y="3429004"/>
            <a:ext cx="2581275" cy="1266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DE106F-F2A9-4FF2-A1F2-3F7D2158B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510" y="3581400"/>
            <a:ext cx="2513540" cy="595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1749B-AE05-4FC1-BD08-F33B8A839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695" y="5430703"/>
            <a:ext cx="3714750" cy="952500"/>
          </a:xfrm>
          <a:prstGeom prst="rect">
            <a:avLst/>
          </a:prstGeom>
        </p:spPr>
      </p:pic>
      <p:sp>
        <p:nvSpPr>
          <p:cNvPr id="15" name="AutoShape 2" descr="Image result for green valley dairies logo">
            <a:extLst>
              <a:ext uri="{FF2B5EF4-FFF2-40B4-BE49-F238E27FC236}">
                <a16:creationId xmlns:a16="http://schemas.microsoft.com/office/drawing/2014/main" id="{53A17FD6-CC60-49A7-BB39-580F54F93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D8366B-CD52-4428-A6F3-DDEBFE0E6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8934" y="4391633"/>
            <a:ext cx="2207419" cy="787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F70899-778C-4EAB-910B-74621F9AD0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0337" y="4914246"/>
            <a:ext cx="1681536" cy="1681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7C60C0-A71E-413E-9B7B-78AB13D84E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0337" y="681753"/>
            <a:ext cx="2451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7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C3758-E882-43B3-A177-4A4CDA70E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7"/>
          <a:stretch/>
        </p:blipFill>
        <p:spPr>
          <a:xfrm rot="5400000">
            <a:off x="7611036" y="2277039"/>
            <a:ext cx="6857999" cy="2303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8D9E6C-C787-43CD-BD12-D0AAFE6D6566}"/>
              </a:ext>
            </a:extLst>
          </p:cNvPr>
          <p:cNvSpPr txBox="1"/>
          <p:nvPr/>
        </p:nvSpPr>
        <p:spPr>
          <a:xfrm>
            <a:off x="842963" y="514350"/>
            <a:ext cx="10018626" cy="11387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Segoe UI"/>
                <a:cs typeface="Segoe UI"/>
              </a:rPr>
              <a:t>Context: Workplace Literacy and Numeracy </a:t>
            </a:r>
            <a:r>
              <a:rPr lang="en-US" sz="3400" b="1" dirty="0" err="1">
                <a:solidFill>
                  <a:srgbClr val="002060"/>
                </a:solidFill>
                <a:latin typeface="Segoe UI"/>
                <a:cs typeface="Segoe UI"/>
              </a:rPr>
              <a:t>programmes</a:t>
            </a:r>
            <a:endParaRPr lang="en-US" sz="3400" b="1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77256-9973-4D10-911D-0E81B9177BBE}"/>
              </a:ext>
            </a:extLst>
          </p:cNvPr>
          <p:cNvSpPr/>
          <p:nvPr/>
        </p:nvSpPr>
        <p:spPr>
          <a:xfrm>
            <a:off x="1479177" y="2229025"/>
            <a:ext cx="68042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Funded by the TEC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25-80 hours learning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Segoe UI Historic" panose="020B0502040204020203" pitchFamily="34" charset="0"/>
                <a:cs typeface="Calibri" panose="020F0502020204030204" pitchFamily="34" charset="0"/>
              </a:rPr>
              <a:t>around</a:t>
            </a:r>
            <a:r>
              <a:rPr lang="en-US" sz="28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7000 employees a year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programmes</a:t>
            </a:r>
            <a:r>
              <a:rPr lang="en-US" sz="28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delivered in workplaces in worktime and employees are paid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Around a third of these employees are Māori or Pasifika</a:t>
            </a:r>
          </a:p>
        </p:txBody>
      </p:sp>
    </p:spTree>
    <p:extLst>
      <p:ext uri="{BB962C8B-B14F-4D97-AF65-F5344CB8AC3E}">
        <p14:creationId xmlns:p14="http://schemas.microsoft.com/office/powerpoint/2010/main" val="234434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426</Words>
  <Application>Microsoft Office PowerPoint</Application>
  <PresentationFormat>Widescreen</PresentationFormat>
  <Paragraphs>61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Microsoft YaHei</vt:lpstr>
      <vt:lpstr>Arial</vt:lpstr>
      <vt:lpstr>Calibri</vt:lpstr>
      <vt:lpstr>Calibri Light</vt:lpstr>
      <vt:lpstr>Segoe UI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Laloifi Ripley</cp:lastModifiedBy>
  <cp:revision>13</cp:revision>
  <cp:lastPrinted>2018-09-04T23:40:45Z</cp:lastPrinted>
  <dcterms:created xsi:type="dcterms:W3CDTF">2018-08-21T20:57:35Z</dcterms:created>
  <dcterms:modified xsi:type="dcterms:W3CDTF">2018-09-04T23:41:15Z</dcterms:modified>
</cp:coreProperties>
</file>