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1.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theme/themeOverride1.xml" ContentType="application/vnd.openxmlformats-officedocument.themeOverr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1" r:id="rId5"/>
  </p:sldMasterIdLst>
  <p:notesMasterIdLst>
    <p:notesMasterId r:id="rId31"/>
  </p:notesMasterIdLst>
  <p:handoutMasterIdLst>
    <p:handoutMasterId r:id="rId32"/>
  </p:handoutMasterIdLst>
  <p:sldIdLst>
    <p:sldId id="303" r:id="rId6"/>
    <p:sldId id="320" r:id="rId7"/>
    <p:sldId id="323" r:id="rId8"/>
    <p:sldId id="322" r:id="rId9"/>
    <p:sldId id="294" r:id="rId10"/>
    <p:sldId id="298" r:id="rId11"/>
    <p:sldId id="324" r:id="rId12"/>
    <p:sldId id="334" r:id="rId13"/>
    <p:sldId id="309" r:id="rId14"/>
    <p:sldId id="313" r:id="rId15"/>
    <p:sldId id="325" r:id="rId16"/>
    <p:sldId id="328" r:id="rId17"/>
    <p:sldId id="329" r:id="rId18"/>
    <p:sldId id="330" r:id="rId19"/>
    <p:sldId id="335" r:id="rId20"/>
    <p:sldId id="314" r:id="rId21"/>
    <p:sldId id="319" r:id="rId22"/>
    <p:sldId id="316" r:id="rId23"/>
    <p:sldId id="317" r:id="rId24"/>
    <p:sldId id="331" r:id="rId25"/>
    <p:sldId id="318" r:id="rId26"/>
    <p:sldId id="332" r:id="rId27"/>
    <p:sldId id="295" r:id="rId28"/>
    <p:sldId id="301" r:id="rId29"/>
    <p:sldId id="308" r:id="rId30"/>
  </p:sldIdLst>
  <p:sldSz cx="9144000" cy="5715000" type="screen16x10"/>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26">
          <p15:clr>
            <a:srgbClr val="A4A3A4"/>
          </p15:clr>
        </p15:guide>
        <p15:guide id="2" orient="horz" pos="287">
          <p15:clr>
            <a:srgbClr val="A4A3A4"/>
          </p15:clr>
        </p15:guide>
        <p15:guide id="3" orient="horz" pos="4085">
          <p15:clr>
            <a:srgbClr val="A4A3A4"/>
          </p15:clr>
        </p15:guide>
        <p15:guide id="4" orient="horz" pos="3817">
          <p15:clr>
            <a:srgbClr val="A4A3A4"/>
          </p15:clr>
        </p15:guide>
        <p15:guide id="5" pos="5462">
          <p15:clr>
            <a:srgbClr val="A4A3A4"/>
          </p15:clr>
        </p15:guide>
        <p15:guide id="6" pos="5458">
          <p15:clr>
            <a:srgbClr val="A4A3A4"/>
          </p15:clr>
        </p15:guide>
        <p15:guide id="7" pos="558">
          <p15:clr>
            <a:srgbClr val="A4A3A4"/>
          </p15:clr>
        </p15:guide>
        <p15:guide id="8" orient="horz" pos="3022">
          <p15:clr>
            <a:srgbClr val="A4A3A4"/>
          </p15:clr>
        </p15:guide>
        <p15:guide id="9" orient="horz" pos="239">
          <p15:clr>
            <a:srgbClr val="A4A3A4"/>
          </p15:clr>
        </p15:guide>
        <p15:guide id="10" orient="horz" pos="3404">
          <p15:clr>
            <a:srgbClr val="A4A3A4"/>
          </p15:clr>
        </p15:guide>
        <p15:guide id="11" orient="horz" pos="318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antha McNaughton" initials="SM"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3D9"/>
    <a:srgbClr val="9C0087"/>
    <a:srgbClr val="8EFFCE"/>
    <a:srgbClr val="FFFFFF"/>
    <a:srgbClr val="121773"/>
    <a:srgbClr val="FCD400"/>
    <a:srgbClr val="00DEBD"/>
    <a:srgbClr val="FF00A0"/>
    <a:srgbClr val="61009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64531" autoAdjust="0"/>
  </p:normalViewPr>
  <p:slideViewPr>
    <p:cSldViewPr snapToGrid="0" snapToObjects="1">
      <p:cViewPr varScale="1">
        <p:scale>
          <a:sx n="88" d="100"/>
          <a:sy n="88" d="100"/>
        </p:scale>
        <p:origin x="2334" y="96"/>
      </p:cViewPr>
      <p:guideLst>
        <p:guide orient="horz" pos="3626"/>
        <p:guide orient="horz" pos="287"/>
        <p:guide orient="horz" pos="4085"/>
        <p:guide orient="horz" pos="3817"/>
        <p:guide pos="5462"/>
        <p:guide pos="5458"/>
        <p:guide pos="558"/>
        <p:guide orient="horz" pos="3022"/>
        <p:guide orient="horz" pos="239"/>
        <p:guide orient="horz" pos="3404"/>
        <p:guide orient="horz" pos="3181"/>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66" d="100"/>
          <a:sy n="66" d="100"/>
        </p:scale>
        <p:origin x="3149" y="48"/>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'Mechanical Engineering-New Zeal'!$B$1</c:f>
              <c:strCache>
                <c:ptCount val="1"/>
                <c:pt idx="0">
                  <c:v>Mechanical Engineering</c:v>
                </c:pt>
              </c:strCache>
            </c:strRef>
          </c:tx>
          <c:spPr>
            <a:ln w="28575" cap="rnd">
              <a:solidFill>
                <a:srgbClr val="9C0087"/>
              </a:solidFill>
              <a:round/>
            </a:ln>
            <a:effectLst/>
          </c:spPr>
          <c:marker>
            <c:symbol val="none"/>
          </c:marker>
          <c:val>
            <c:numRef>
              <c:f>'Mechanical Engineering-New Zeal'!$B$2:$B$23</c:f>
              <c:numCache>
                <c:formatCode>General</c:formatCode>
                <c:ptCount val="22"/>
                <c:pt idx="0">
                  <c:v>22964</c:v>
                </c:pt>
                <c:pt idx="1">
                  <c:v>23375</c:v>
                </c:pt>
                <c:pt idx="2">
                  <c:v>23665</c:v>
                </c:pt>
                <c:pt idx="3">
                  <c:v>23980</c:v>
                </c:pt>
                <c:pt idx="4">
                  <c:v>24326</c:v>
                </c:pt>
                <c:pt idx="5">
                  <c:v>24363</c:v>
                </c:pt>
                <c:pt idx="6">
                  <c:v>24218</c:v>
                </c:pt>
                <c:pt idx="7">
                  <c:v>24452</c:v>
                </c:pt>
                <c:pt idx="8">
                  <c:v>24374</c:v>
                </c:pt>
                <c:pt idx="9">
                  <c:v>22929</c:v>
                </c:pt>
                <c:pt idx="10">
                  <c:v>22732</c:v>
                </c:pt>
                <c:pt idx="11">
                  <c:v>22900</c:v>
                </c:pt>
                <c:pt idx="12">
                  <c:v>22899</c:v>
                </c:pt>
                <c:pt idx="13">
                  <c:v>23031</c:v>
                </c:pt>
                <c:pt idx="14">
                  <c:v>23603</c:v>
                </c:pt>
                <c:pt idx="15">
                  <c:v>23979</c:v>
                </c:pt>
                <c:pt idx="16">
                  <c:v>24294</c:v>
                </c:pt>
                <c:pt idx="17">
                  <c:v>24943</c:v>
                </c:pt>
                <c:pt idx="18">
                  <c:v>25255</c:v>
                </c:pt>
                <c:pt idx="19">
                  <c:v>25470</c:v>
                </c:pt>
                <c:pt idx="20">
                  <c:v>25693</c:v>
                </c:pt>
                <c:pt idx="21">
                  <c:v>25865</c:v>
                </c:pt>
              </c:numCache>
            </c:numRef>
          </c:val>
          <c:smooth val="0"/>
          <c:extLst>
            <c:ext xmlns:c16="http://schemas.microsoft.com/office/drawing/2014/chart" uri="{C3380CC4-5D6E-409C-BE32-E72D297353CC}">
              <c16:uniqueId val="{00000000-243B-47A1-84ED-6E78265F10F2}"/>
            </c:ext>
          </c:extLst>
        </c:ser>
        <c:dLbls>
          <c:showLegendKey val="0"/>
          <c:showVal val="0"/>
          <c:showCatName val="0"/>
          <c:showSerName val="0"/>
          <c:showPercent val="0"/>
          <c:showBubbleSize val="0"/>
        </c:dLbls>
        <c:smooth val="0"/>
        <c:axId val="330935296"/>
        <c:axId val="330935688"/>
      </c:lineChart>
      <c:dateAx>
        <c:axId val="330935296"/>
        <c:scaling>
          <c:orientation val="minMax"/>
        </c:scaling>
        <c:delete val="1"/>
        <c:axPos val="b"/>
        <c:numFmt formatCode="m/d/yyyy" sourceLinked="1"/>
        <c:majorTickMark val="none"/>
        <c:minorTickMark val="none"/>
        <c:tickLblPos val="nextTo"/>
        <c:crossAx val="330935688"/>
        <c:crosses val="autoZero"/>
        <c:auto val="0"/>
        <c:lblOffset val="100"/>
        <c:baseTimeUnit val="days"/>
        <c:majorUnit val="255"/>
      </c:dateAx>
      <c:valAx>
        <c:axId val="330935688"/>
        <c:scaling>
          <c:orientation val="minMax"/>
        </c:scaling>
        <c:delete val="1"/>
        <c:axPos val="l"/>
        <c:numFmt formatCode="General" sourceLinked="1"/>
        <c:majorTickMark val="none"/>
        <c:minorTickMark val="none"/>
        <c:tickLblPos val="nextTo"/>
        <c:crossAx val="330935296"/>
        <c:crossesAt val="1"/>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'Mechanical Engineering-New Zeal'!$C$1</c:f>
              <c:strCache>
                <c:ptCount val="1"/>
                <c:pt idx="0">
                  <c:v>General Manufacturing</c:v>
                </c:pt>
              </c:strCache>
            </c:strRef>
          </c:tx>
          <c:spPr>
            <a:ln w="28575" cap="rnd">
              <a:solidFill>
                <a:srgbClr val="121773"/>
              </a:solidFill>
              <a:round/>
            </a:ln>
            <a:effectLst/>
          </c:spPr>
          <c:marker>
            <c:symbol val="none"/>
          </c:marker>
          <c:val>
            <c:numRef>
              <c:f>'Mechanical Engineering-New Zeal'!$C$2:$C$23</c:f>
              <c:numCache>
                <c:formatCode>General</c:formatCode>
                <c:ptCount val="22"/>
                <c:pt idx="0">
                  <c:v>56842</c:v>
                </c:pt>
                <c:pt idx="1">
                  <c:v>57489</c:v>
                </c:pt>
                <c:pt idx="2">
                  <c:v>58877</c:v>
                </c:pt>
                <c:pt idx="3">
                  <c:v>59682</c:v>
                </c:pt>
                <c:pt idx="4">
                  <c:v>60761</c:v>
                </c:pt>
                <c:pt idx="5">
                  <c:v>60958</c:v>
                </c:pt>
                <c:pt idx="6">
                  <c:v>60464</c:v>
                </c:pt>
                <c:pt idx="7">
                  <c:v>60663</c:v>
                </c:pt>
                <c:pt idx="8">
                  <c:v>59323</c:v>
                </c:pt>
                <c:pt idx="9">
                  <c:v>55146</c:v>
                </c:pt>
                <c:pt idx="10">
                  <c:v>54587</c:v>
                </c:pt>
                <c:pt idx="11">
                  <c:v>55035</c:v>
                </c:pt>
                <c:pt idx="12">
                  <c:v>54688</c:v>
                </c:pt>
                <c:pt idx="13">
                  <c:v>54724</c:v>
                </c:pt>
                <c:pt idx="14">
                  <c:v>55550</c:v>
                </c:pt>
                <c:pt idx="15">
                  <c:v>56377</c:v>
                </c:pt>
                <c:pt idx="16">
                  <c:v>56952</c:v>
                </c:pt>
                <c:pt idx="17">
                  <c:v>58164</c:v>
                </c:pt>
                <c:pt idx="18">
                  <c:v>58522</c:v>
                </c:pt>
                <c:pt idx="19">
                  <c:v>58215</c:v>
                </c:pt>
                <c:pt idx="20">
                  <c:v>57906</c:v>
                </c:pt>
                <c:pt idx="21">
                  <c:v>57520</c:v>
                </c:pt>
              </c:numCache>
            </c:numRef>
          </c:val>
          <c:smooth val="0"/>
          <c:extLst>
            <c:ext xmlns:c16="http://schemas.microsoft.com/office/drawing/2014/chart" uri="{C3380CC4-5D6E-409C-BE32-E72D297353CC}">
              <c16:uniqueId val="{00000000-D02E-4F9D-B3A0-FD1D36030605}"/>
            </c:ext>
          </c:extLst>
        </c:ser>
        <c:dLbls>
          <c:showLegendKey val="0"/>
          <c:showVal val="0"/>
          <c:showCatName val="0"/>
          <c:showSerName val="0"/>
          <c:showPercent val="0"/>
          <c:showBubbleSize val="0"/>
        </c:dLbls>
        <c:smooth val="0"/>
        <c:axId val="330936864"/>
        <c:axId val="330938040"/>
      </c:lineChart>
      <c:catAx>
        <c:axId val="330936864"/>
        <c:scaling>
          <c:orientation val="minMax"/>
        </c:scaling>
        <c:delete val="1"/>
        <c:axPos val="b"/>
        <c:majorTickMark val="none"/>
        <c:minorTickMark val="none"/>
        <c:tickLblPos val="nextTo"/>
        <c:crossAx val="330938040"/>
        <c:crosses val="autoZero"/>
        <c:auto val="1"/>
        <c:lblAlgn val="ctr"/>
        <c:lblOffset val="100"/>
        <c:noMultiLvlLbl val="0"/>
      </c:catAx>
      <c:valAx>
        <c:axId val="330938040"/>
        <c:scaling>
          <c:orientation val="minMax"/>
        </c:scaling>
        <c:delete val="1"/>
        <c:axPos val="l"/>
        <c:numFmt formatCode="General" sourceLinked="1"/>
        <c:majorTickMark val="none"/>
        <c:minorTickMark val="none"/>
        <c:tickLblPos val="nextTo"/>
        <c:crossAx val="330936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5-14T13:50:07.230" idx="8">
    <p:pos x="5813" y="-33"/>
    <p:text>Could you please put in a cool manufacturing image (e.g. technology)</p:text>
    <p:extLst>
      <p:ext uri="{C676402C-5697-4E1C-873F-D02D1690AC5C}">
        <p15:threadingInfo xmlns:p15="http://schemas.microsoft.com/office/powerpoint/2012/main" timeZoneBias="-7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5-14T13:50:07.230" idx="8">
    <p:pos x="5813" y="-33"/>
    <p:text>Could you please put in a cool manufacturing image (e.g. technology)</p:text>
    <p:extLst>
      <p:ext uri="{C676402C-5697-4E1C-873F-D02D1690AC5C}">
        <p15:threadingInfo xmlns:p15="http://schemas.microsoft.com/office/powerpoint/2012/main" timeZoneBias="-7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477924-F82A-4E97-B88D-F954190CA2C4}"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8C5181EB-21AB-41A0-BFD8-96CCAAAAC0A2}">
      <dgm:prSet phldrT="[Text]" custT="1"/>
      <dgm:spPr/>
      <dgm:t>
        <a:bodyPr/>
        <a:lstStyle/>
        <a:p>
          <a:endParaRPr lang="en-US" sz="1050" b="1" dirty="0" smtClean="0"/>
        </a:p>
        <a:p>
          <a:r>
            <a:rPr lang="en-US" sz="1050" b="1" dirty="0" smtClean="0"/>
            <a:t>Retention</a:t>
          </a:r>
          <a:endParaRPr lang="en-US" sz="1050" b="1" dirty="0"/>
        </a:p>
      </dgm:t>
    </dgm:pt>
    <dgm:pt modelId="{7CD8B8D6-4F3C-46EF-8A38-34757D525B6F}" type="parTrans" cxnId="{40602107-4283-4AE1-B51A-260D237B875C}">
      <dgm:prSet/>
      <dgm:spPr/>
      <dgm:t>
        <a:bodyPr/>
        <a:lstStyle/>
        <a:p>
          <a:endParaRPr lang="en-US"/>
        </a:p>
      </dgm:t>
    </dgm:pt>
    <dgm:pt modelId="{98B5C778-690A-443E-BD64-708529AA4635}" type="sibTrans" cxnId="{40602107-4283-4AE1-B51A-260D237B875C}">
      <dgm:prSet/>
      <dgm:spPr>
        <a:solidFill>
          <a:srgbClr val="21A3D9"/>
        </a:solidFill>
        <a:ln>
          <a:noFill/>
        </a:ln>
      </dgm:spPr>
      <dgm:t>
        <a:bodyPr/>
        <a:lstStyle/>
        <a:p>
          <a:endParaRPr lang="en-US"/>
        </a:p>
      </dgm:t>
    </dgm:pt>
    <dgm:pt modelId="{42F50160-1FA0-4281-A6D5-2F4FEC48C9C2}">
      <dgm:prSet phldrT="[Text]" custT="1"/>
      <dgm:spPr/>
      <dgm:t>
        <a:bodyPr/>
        <a:lstStyle/>
        <a:p>
          <a:r>
            <a:rPr lang="en-US" sz="1050" b="1" dirty="0" smtClean="0"/>
            <a:t>Productivity</a:t>
          </a:r>
          <a:endParaRPr lang="en-US" sz="1050" b="1" dirty="0"/>
        </a:p>
      </dgm:t>
    </dgm:pt>
    <dgm:pt modelId="{1687D7AF-FCEB-4C1B-B01F-729147190193}" type="parTrans" cxnId="{C3DBA151-AE78-4882-855E-56779DB57D1D}">
      <dgm:prSet/>
      <dgm:spPr/>
      <dgm:t>
        <a:bodyPr/>
        <a:lstStyle/>
        <a:p>
          <a:endParaRPr lang="en-US"/>
        </a:p>
      </dgm:t>
    </dgm:pt>
    <dgm:pt modelId="{50B1F053-A341-4AC6-A18F-5D503004D7A4}" type="sibTrans" cxnId="{C3DBA151-AE78-4882-855E-56779DB57D1D}">
      <dgm:prSet/>
      <dgm:spPr>
        <a:solidFill>
          <a:srgbClr val="21A3D9"/>
        </a:solidFill>
        <a:ln>
          <a:noFill/>
        </a:ln>
      </dgm:spPr>
      <dgm:t>
        <a:bodyPr/>
        <a:lstStyle/>
        <a:p>
          <a:endParaRPr lang="en-US"/>
        </a:p>
      </dgm:t>
    </dgm:pt>
    <dgm:pt modelId="{9643072E-6528-4759-B00D-366F9157212E}">
      <dgm:prSet phldrT="[Text]" custT="1"/>
      <dgm:spPr/>
      <dgm:t>
        <a:bodyPr/>
        <a:lstStyle/>
        <a:p>
          <a:r>
            <a:rPr lang="en-US" sz="1050" b="1" dirty="0" smtClean="0"/>
            <a:t>Knowledge transfer</a:t>
          </a:r>
          <a:endParaRPr lang="en-US" sz="1050" b="1" dirty="0"/>
        </a:p>
      </dgm:t>
    </dgm:pt>
    <dgm:pt modelId="{9E87B2C6-19E2-49EC-8F89-D66C0633B134}" type="parTrans" cxnId="{8B3696A6-2D62-4547-85BB-2D74FB5EECAC}">
      <dgm:prSet/>
      <dgm:spPr/>
      <dgm:t>
        <a:bodyPr/>
        <a:lstStyle/>
        <a:p>
          <a:endParaRPr lang="en-US"/>
        </a:p>
      </dgm:t>
    </dgm:pt>
    <dgm:pt modelId="{0C11B305-F662-4AE1-94F9-A7EF7C628042}" type="sibTrans" cxnId="{8B3696A6-2D62-4547-85BB-2D74FB5EECAC}">
      <dgm:prSet/>
      <dgm:spPr>
        <a:solidFill>
          <a:srgbClr val="21A3D9"/>
        </a:solidFill>
        <a:ln>
          <a:noFill/>
        </a:ln>
      </dgm:spPr>
      <dgm:t>
        <a:bodyPr/>
        <a:lstStyle/>
        <a:p>
          <a:endParaRPr lang="en-US"/>
        </a:p>
      </dgm:t>
    </dgm:pt>
    <dgm:pt modelId="{D50F71DD-314B-4E35-93CE-78D8E4D6C8DB}">
      <dgm:prSet phldrT="[Text]" custT="1"/>
      <dgm:spPr/>
      <dgm:t>
        <a:bodyPr/>
        <a:lstStyle/>
        <a:p>
          <a:r>
            <a:rPr lang="en-US" sz="1050" b="1" dirty="0" smtClean="0"/>
            <a:t>Health and safety</a:t>
          </a:r>
          <a:endParaRPr lang="en-US" sz="1050" b="1" dirty="0"/>
        </a:p>
      </dgm:t>
    </dgm:pt>
    <dgm:pt modelId="{2DC61B94-5AEA-418D-AF80-F4BCB11D2A7F}" type="parTrans" cxnId="{11144FCE-1D34-4116-92F1-E93E318919E0}">
      <dgm:prSet/>
      <dgm:spPr/>
      <dgm:t>
        <a:bodyPr/>
        <a:lstStyle/>
        <a:p>
          <a:endParaRPr lang="en-US"/>
        </a:p>
      </dgm:t>
    </dgm:pt>
    <dgm:pt modelId="{B11B2C7B-FF01-4A69-8B60-0E9BDB550966}" type="sibTrans" cxnId="{11144FCE-1D34-4116-92F1-E93E318919E0}">
      <dgm:prSet/>
      <dgm:spPr>
        <a:solidFill>
          <a:srgbClr val="21A3D9"/>
        </a:solidFill>
        <a:ln>
          <a:noFill/>
        </a:ln>
      </dgm:spPr>
      <dgm:t>
        <a:bodyPr/>
        <a:lstStyle/>
        <a:p>
          <a:endParaRPr lang="en-US"/>
        </a:p>
      </dgm:t>
    </dgm:pt>
    <dgm:pt modelId="{C1EB795E-AB92-40B5-9FF5-81FB26F68026}">
      <dgm:prSet phldrT="[Text]" custT="1"/>
      <dgm:spPr/>
      <dgm:t>
        <a:bodyPr/>
        <a:lstStyle/>
        <a:p>
          <a:endParaRPr lang="en-US" sz="1050" b="1" dirty="0" smtClean="0"/>
        </a:p>
        <a:p>
          <a:r>
            <a:rPr lang="en-US" sz="1050" b="1" dirty="0" smtClean="0"/>
            <a:t>Competitive advantage</a:t>
          </a:r>
          <a:endParaRPr lang="en-US" sz="1050" b="1" dirty="0"/>
        </a:p>
      </dgm:t>
    </dgm:pt>
    <dgm:pt modelId="{52710F72-DA67-41C4-AF33-69C3763F4B4B}" type="parTrans" cxnId="{E49B7DFD-11E1-4DBE-983C-2BDDD9374AD2}">
      <dgm:prSet/>
      <dgm:spPr/>
      <dgm:t>
        <a:bodyPr/>
        <a:lstStyle/>
        <a:p>
          <a:endParaRPr lang="en-US"/>
        </a:p>
      </dgm:t>
    </dgm:pt>
    <dgm:pt modelId="{3B8E8CE8-92A0-46BA-A9FE-0BAC69840EF3}" type="sibTrans" cxnId="{E49B7DFD-11E1-4DBE-983C-2BDDD9374AD2}">
      <dgm:prSet/>
      <dgm:spPr>
        <a:solidFill>
          <a:srgbClr val="21A3D9"/>
        </a:solidFill>
        <a:ln>
          <a:noFill/>
        </a:ln>
      </dgm:spPr>
      <dgm:t>
        <a:bodyPr/>
        <a:lstStyle/>
        <a:p>
          <a:endParaRPr lang="en-US"/>
        </a:p>
      </dgm:t>
    </dgm:pt>
    <dgm:pt modelId="{2116B774-5DD6-47A7-A9FE-0EE8EAAA01B1}" type="pres">
      <dgm:prSet presAssocID="{54477924-F82A-4E97-B88D-F954190CA2C4}" presName="cycle" presStyleCnt="0">
        <dgm:presLayoutVars>
          <dgm:dir/>
          <dgm:resizeHandles val="exact"/>
        </dgm:presLayoutVars>
      </dgm:prSet>
      <dgm:spPr/>
      <dgm:t>
        <a:bodyPr/>
        <a:lstStyle/>
        <a:p>
          <a:endParaRPr lang="en-US"/>
        </a:p>
      </dgm:t>
    </dgm:pt>
    <dgm:pt modelId="{D1E68051-321C-4920-848B-AFF38F822227}" type="pres">
      <dgm:prSet presAssocID="{8C5181EB-21AB-41A0-BFD8-96CCAAAAC0A2}" presName="dummy" presStyleCnt="0"/>
      <dgm:spPr/>
    </dgm:pt>
    <dgm:pt modelId="{7681AD2F-FACC-4307-A039-135FE9BF7BFD}" type="pres">
      <dgm:prSet presAssocID="{8C5181EB-21AB-41A0-BFD8-96CCAAAAC0A2}" presName="node" presStyleLbl="revTx" presStyleIdx="0" presStyleCnt="5">
        <dgm:presLayoutVars>
          <dgm:bulletEnabled val="1"/>
        </dgm:presLayoutVars>
      </dgm:prSet>
      <dgm:spPr/>
      <dgm:t>
        <a:bodyPr/>
        <a:lstStyle/>
        <a:p>
          <a:endParaRPr lang="en-US"/>
        </a:p>
      </dgm:t>
    </dgm:pt>
    <dgm:pt modelId="{F1029DCC-2573-47DD-AC6A-2553F8FE6085}" type="pres">
      <dgm:prSet presAssocID="{98B5C778-690A-443E-BD64-708529AA4635}" presName="sibTrans" presStyleLbl="node1" presStyleIdx="0" presStyleCnt="5"/>
      <dgm:spPr/>
      <dgm:t>
        <a:bodyPr/>
        <a:lstStyle/>
        <a:p>
          <a:endParaRPr lang="en-US"/>
        </a:p>
      </dgm:t>
    </dgm:pt>
    <dgm:pt modelId="{2A8C5208-C336-48C8-90E8-5311D220E5DE}" type="pres">
      <dgm:prSet presAssocID="{42F50160-1FA0-4281-A6D5-2F4FEC48C9C2}" presName="dummy" presStyleCnt="0"/>
      <dgm:spPr/>
    </dgm:pt>
    <dgm:pt modelId="{489928C5-043F-45A4-BBC5-52901296CFE4}" type="pres">
      <dgm:prSet presAssocID="{42F50160-1FA0-4281-A6D5-2F4FEC48C9C2}" presName="node" presStyleLbl="revTx" presStyleIdx="1" presStyleCnt="5" custScaleX="114808">
        <dgm:presLayoutVars>
          <dgm:bulletEnabled val="1"/>
        </dgm:presLayoutVars>
      </dgm:prSet>
      <dgm:spPr/>
      <dgm:t>
        <a:bodyPr/>
        <a:lstStyle/>
        <a:p>
          <a:endParaRPr lang="en-US"/>
        </a:p>
      </dgm:t>
    </dgm:pt>
    <dgm:pt modelId="{F7761623-9DF8-43EF-97D7-26FA2575B756}" type="pres">
      <dgm:prSet presAssocID="{50B1F053-A341-4AC6-A18F-5D503004D7A4}" presName="sibTrans" presStyleLbl="node1" presStyleIdx="1" presStyleCnt="5"/>
      <dgm:spPr/>
      <dgm:t>
        <a:bodyPr/>
        <a:lstStyle/>
        <a:p>
          <a:endParaRPr lang="en-US"/>
        </a:p>
      </dgm:t>
    </dgm:pt>
    <dgm:pt modelId="{5A273B64-29E7-4566-9C8A-F3631EF0F1B9}" type="pres">
      <dgm:prSet presAssocID="{9643072E-6528-4759-B00D-366F9157212E}" presName="dummy" presStyleCnt="0"/>
      <dgm:spPr/>
    </dgm:pt>
    <dgm:pt modelId="{3EA6785B-ED18-4050-8DA3-1AB6752EE0A2}" type="pres">
      <dgm:prSet presAssocID="{9643072E-6528-4759-B00D-366F9157212E}" presName="node" presStyleLbl="revTx" presStyleIdx="2" presStyleCnt="5">
        <dgm:presLayoutVars>
          <dgm:bulletEnabled val="1"/>
        </dgm:presLayoutVars>
      </dgm:prSet>
      <dgm:spPr/>
      <dgm:t>
        <a:bodyPr/>
        <a:lstStyle/>
        <a:p>
          <a:endParaRPr lang="en-US"/>
        </a:p>
      </dgm:t>
    </dgm:pt>
    <dgm:pt modelId="{AE36364D-391A-47D2-AD50-46BDDEFAAFD9}" type="pres">
      <dgm:prSet presAssocID="{0C11B305-F662-4AE1-94F9-A7EF7C628042}" presName="sibTrans" presStyleLbl="node1" presStyleIdx="2" presStyleCnt="5"/>
      <dgm:spPr/>
      <dgm:t>
        <a:bodyPr/>
        <a:lstStyle/>
        <a:p>
          <a:endParaRPr lang="en-US"/>
        </a:p>
      </dgm:t>
    </dgm:pt>
    <dgm:pt modelId="{00208B3C-0DB7-4A83-8459-438C337C8D00}" type="pres">
      <dgm:prSet presAssocID="{D50F71DD-314B-4E35-93CE-78D8E4D6C8DB}" presName="dummy" presStyleCnt="0"/>
      <dgm:spPr/>
    </dgm:pt>
    <dgm:pt modelId="{B3451D3E-CDD3-43BD-B89D-1B43AD6F1A13}" type="pres">
      <dgm:prSet presAssocID="{D50F71DD-314B-4E35-93CE-78D8E4D6C8DB}" presName="node" presStyleLbl="revTx" presStyleIdx="3" presStyleCnt="5">
        <dgm:presLayoutVars>
          <dgm:bulletEnabled val="1"/>
        </dgm:presLayoutVars>
      </dgm:prSet>
      <dgm:spPr/>
      <dgm:t>
        <a:bodyPr/>
        <a:lstStyle/>
        <a:p>
          <a:endParaRPr lang="en-US"/>
        </a:p>
      </dgm:t>
    </dgm:pt>
    <dgm:pt modelId="{0CFC704C-799D-4E3D-A3D2-7EF6984DC073}" type="pres">
      <dgm:prSet presAssocID="{B11B2C7B-FF01-4A69-8B60-0E9BDB550966}" presName="sibTrans" presStyleLbl="node1" presStyleIdx="3" presStyleCnt="5"/>
      <dgm:spPr/>
      <dgm:t>
        <a:bodyPr/>
        <a:lstStyle/>
        <a:p>
          <a:endParaRPr lang="en-US"/>
        </a:p>
      </dgm:t>
    </dgm:pt>
    <dgm:pt modelId="{9A18DFEF-BEB1-48E3-B9C4-9AD54FF057B8}" type="pres">
      <dgm:prSet presAssocID="{C1EB795E-AB92-40B5-9FF5-81FB26F68026}" presName="dummy" presStyleCnt="0"/>
      <dgm:spPr/>
    </dgm:pt>
    <dgm:pt modelId="{521AE085-6C09-4661-BE29-17CDDC2A7FC8}" type="pres">
      <dgm:prSet presAssocID="{C1EB795E-AB92-40B5-9FF5-81FB26F68026}" presName="node" presStyleLbl="revTx" presStyleIdx="4" presStyleCnt="5" custScaleX="114142">
        <dgm:presLayoutVars>
          <dgm:bulletEnabled val="1"/>
        </dgm:presLayoutVars>
      </dgm:prSet>
      <dgm:spPr/>
      <dgm:t>
        <a:bodyPr/>
        <a:lstStyle/>
        <a:p>
          <a:endParaRPr lang="en-US"/>
        </a:p>
      </dgm:t>
    </dgm:pt>
    <dgm:pt modelId="{AC636083-BA57-4B6C-8508-C186B241EEE2}" type="pres">
      <dgm:prSet presAssocID="{3B8E8CE8-92A0-46BA-A9FE-0BAC69840EF3}" presName="sibTrans" presStyleLbl="node1" presStyleIdx="4" presStyleCnt="5" custLinFactNeighborX="630" custLinFactNeighborY="-363"/>
      <dgm:spPr/>
      <dgm:t>
        <a:bodyPr/>
        <a:lstStyle/>
        <a:p>
          <a:endParaRPr lang="en-US"/>
        </a:p>
      </dgm:t>
    </dgm:pt>
  </dgm:ptLst>
  <dgm:cxnLst>
    <dgm:cxn modelId="{8B3696A6-2D62-4547-85BB-2D74FB5EECAC}" srcId="{54477924-F82A-4E97-B88D-F954190CA2C4}" destId="{9643072E-6528-4759-B00D-366F9157212E}" srcOrd="2" destOrd="0" parTransId="{9E87B2C6-19E2-49EC-8F89-D66C0633B134}" sibTransId="{0C11B305-F662-4AE1-94F9-A7EF7C628042}"/>
    <dgm:cxn modelId="{E49B7DFD-11E1-4DBE-983C-2BDDD9374AD2}" srcId="{54477924-F82A-4E97-B88D-F954190CA2C4}" destId="{C1EB795E-AB92-40B5-9FF5-81FB26F68026}" srcOrd="4" destOrd="0" parTransId="{52710F72-DA67-41C4-AF33-69C3763F4B4B}" sibTransId="{3B8E8CE8-92A0-46BA-A9FE-0BAC69840EF3}"/>
    <dgm:cxn modelId="{526F0F49-3E28-4433-AB63-7B3DF0FA70C4}" type="presOf" srcId="{8C5181EB-21AB-41A0-BFD8-96CCAAAAC0A2}" destId="{7681AD2F-FACC-4307-A039-135FE9BF7BFD}" srcOrd="0" destOrd="0" presId="urn:microsoft.com/office/officeart/2005/8/layout/cycle1"/>
    <dgm:cxn modelId="{BA737615-A8B7-4BEA-B921-DEE960E99221}" type="presOf" srcId="{54477924-F82A-4E97-B88D-F954190CA2C4}" destId="{2116B774-5DD6-47A7-A9FE-0EE8EAAA01B1}" srcOrd="0" destOrd="0" presId="urn:microsoft.com/office/officeart/2005/8/layout/cycle1"/>
    <dgm:cxn modelId="{F2899EA1-15ED-4E85-9C01-E48C54AD95C2}" type="presOf" srcId="{D50F71DD-314B-4E35-93CE-78D8E4D6C8DB}" destId="{B3451D3E-CDD3-43BD-B89D-1B43AD6F1A13}" srcOrd="0" destOrd="0" presId="urn:microsoft.com/office/officeart/2005/8/layout/cycle1"/>
    <dgm:cxn modelId="{F7A026E0-0707-4994-8071-3959E2828C3A}" type="presOf" srcId="{B11B2C7B-FF01-4A69-8B60-0E9BDB550966}" destId="{0CFC704C-799D-4E3D-A3D2-7EF6984DC073}" srcOrd="0" destOrd="0" presId="urn:microsoft.com/office/officeart/2005/8/layout/cycle1"/>
    <dgm:cxn modelId="{59DAC67D-34C0-4AC4-86F4-1B50E985F7AE}" type="presOf" srcId="{3B8E8CE8-92A0-46BA-A9FE-0BAC69840EF3}" destId="{AC636083-BA57-4B6C-8508-C186B241EEE2}" srcOrd="0" destOrd="0" presId="urn:microsoft.com/office/officeart/2005/8/layout/cycle1"/>
    <dgm:cxn modelId="{11C77DFE-7A65-44F9-87D7-ED9AA6BA0FB2}" type="presOf" srcId="{98B5C778-690A-443E-BD64-708529AA4635}" destId="{F1029DCC-2573-47DD-AC6A-2553F8FE6085}" srcOrd="0" destOrd="0" presId="urn:microsoft.com/office/officeart/2005/8/layout/cycle1"/>
    <dgm:cxn modelId="{A485C3CA-1357-4F3F-B6C0-0422C438A430}" type="presOf" srcId="{9643072E-6528-4759-B00D-366F9157212E}" destId="{3EA6785B-ED18-4050-8DA3-1AB6752EE0A2}" srcOrd="0" destOrd="0" presId="urn:microsoft.com/office/officeart/2005/8/layout/cycle1"/>
    <dgm:cxn modelId="{C3DBA151-AE78-4882-855E-56779DB57D1D}" srcId="{54477924-F82A-4E97-B88D-F954190CA2C4}" destId="{42F50160-1FA0-4281-A6D5-2F4FEC48C9C2}" srcOrd="1" destOrd="0" parTransId="{1687D7AF-FCEB-4C1B-B01F-729147190193}" sibTransId="{50B1F053-A341-4AC6-A18F-5D503004D7A4}"/>
    <dgm:cxn modelId="{7B6CC644-4491-485C-83E0-2AABF4AFB7C5}" type="presOf" srcId="{42F50160-1FA0-4281-A6D5-2F4FEC48C9C2}" destId="{489928C5-043F-45A4-BBC5-52901296CFE4}" srcOrd="0" destOrd="0" presId="urn:microsoft.com/office/officeart/2005/8/layout/cycle1"/>
    <dgm:cxn modelId="{40602107-4283-4AE1-B51A-260D237B875C}" srcId="{54477924-F82A-4E97-B88D-F954190CA2C4}" destId="{8C5181EB-21AB-41A0-BFD8-96CCAAAAC0A2}" srcOrd="0" destOrd="0" parTransId="{7CD8B8D6-4F3C-46EF-8A38-34757D525B6F}" sibTransId="{98B5C778-690A-443E-BD64-708529AA4635}"/>
    <dgm:cxn modelId="{5956132F-7723-44EE-8543-04E3ABAAD77C}" type="presOf" srcId="{0C11B305-F662-4AE1-94F9-A7EF7C628042}" destId="{AE36364D-391A-47D2-AD50-46BDDEFAAFD9}" srcOrd="0" destOrd="0" presId="urn:microsoft.com/office/officeart/2005/8/layout/cycle1"/>
    <dgm:cxn modelId="{AE9D6E1D-4813-4D7B-904C-83BE987E671C}" type="presOf" srcId="{C1EB795E-AB92-40B5-9FF5-81FB26F68026}" destId="{521AE085-6C09-4661-BE29-17CDDC2A7FC8}" srcOrd="0" destOrd="0" presId="urn:microsoft.com/office/officeart/2005/8/layout/cycle1"/>
    <dgm:cxn modelId="{26630175-3421-4653-9BCD-10C86BF4EC89}" type="presOf" srcId="{50B1F053-A341-4AC6-A18F-5D503004D7A4}" destId="{F7761623-9DF8-43EF-97D7-26FA2575B756}" srcOrd="0" destOrd="0" presId="urn:microsoft.com/office/officeart/2005/8/layout/cycle1"/>
    <dgm:cxn modelId="{11144FCE-1D34-4116-92F1-E93E318919E0}" srcId="{54477924-F82A-4E97-B88D-F954190CA2C4}" destId="{D50F71DD-314B-4E35-93CE-78D8E4D6C8DB}" srcOrd="3" destOrd="0" parTransId="{2DC61B94-5AEA-418D-AF80-F4BCB11D2A7F}" sibTransId="{B11B2C7B-FF01-4A69-8B60-0E9BDB550966}"/>
    <dgm:cxn modelId="{DB36DC8B-CD33-4FC4-8061-1AD63BDEC7E0}" type="presParOf" srcId="{2116B774-5DD6-47A7-A9FE-0EE8EAAA01B1}" destId="{D1E68051-321C-4920-848B-AFF38F822227}" srcOrd="0" destOrd="0" presId="urn:microsoft.com/office/officeart/2005/8/layout/cycle1"/>
    <dgm:cxn modelId="{738D3423-3FA3-4904-8204-4E35A85EDCA7}" type="presParOf" srcId="{2116B774-5DD6-47A7-A9FE-0EE8EAAA01B1}" destId="{7681AD2F-FACC-4307-A039-135FE9BF7BFD}" srcOrd="1" destOrd="0" presId="urn:microsoft.com/office/officeart/2005/8/layout/cycle1"/>
    <dgm:cxn modelId="{C440FB07-9A29-459E-84DF-A33DB8BBF885}" type="presParOf" srcId="{2116B774-5DD6-47A7-A9FE-0EE8EAAA01B1}" destId="{F1029DCC-2573-47DD-AC6A-2553F8FE6085}" srcOrd="2" destOrd="0" presId="urn:microsoft.com/office/officeart/2005/8/layout/cycle1"/>
    <dgm:cxn modelId="{377133D3-9124-4221-AD84-554626E55BA8}" type="presParOf" srcId="{2116B774-5DD6-47A7-A9FE-0EE8EAAA01B1}" destId="{2A8C5208-C336-48C8-90E8-5311D220E5DE}" srcOrd="3" destOrd="0" presId="urn:microsoft.com/office/officeart/2005/8/layout/cycle1"/>
    <dgm:cxn modelId="{039F5114-DE6B-4066-A19A-D6445259A80F}" type="presParOf" srcId="{2116B774-5DD6-47A7-A9FE-0EE8EAAA01B1}" destId="{489928C5-043F-45A4-BBC5-52901296CFE4}" srcOrd="4" destOrd="0" presId="urn:microsoft.com/office/officeart/2005/8/layout/cycle1"/>
    <dgm:cxn modelId="{5F7EF928-C835-4446-A323-C41DF7626D89}" type="presParOf" srcId="{2116B774-5DD6-47A7-A9FE-0EE8EAAA01B1}" destId="{F7761623-9DF8-43EF-97D7-26FA2575B756}" srcOrd="5" destOrd="0" presId="urn:microsoft.com/office/officeart/2005/8/layout/cycle1"/>
    <dgm:cxn modelId="{D77443E5-8F78-4567-82AE-4410BDF8AE67}" type="presParOf" srcId="{2116B774-5DD6-47A7-A9FE-0EE8EAAA01B1}" destId="{5A273B64-29E7-4566-9C8A-F3631EF0F1B9}" srcOrd="6" destOrd="0" presId="urn:microsoft.com/office/officeart/2005/8/layout/cycle1"/>
    <dgm:cxn modelId="{3DEB8AAA-FEA6-4768-AEE6-76300AB0D663}" type="presParOf" srcId="{2116B774-5DD6-47A7-A9FE-0EE8EAAA01B1}" destId="{3EA6785B-ED18-4050-8DA3-1AB6752EE0A2}" srcOrd="7" destOrd="0" presId="urn:microsoft.com/office/officeart/2005/8/layout/cycle1"/>
    <dgm:cxn modelId="{E64E9408-3159-434F-879A-147C7C4A7A40}" type="presParOf" srcId="{2116B774-5DD6-47A7-A9FE-0EE8EAAA01B1}" destId="{AE36364D-391A-47D2-AD50-46BDDEFAAFD9}" srcOrd="8" destOrd="0" presId="urn:microsoft.com/office/officeart/2005/8/layout/cycle1"/>
    <dgm:cxn modelId="{2BE71616-7F57-489F-9076-406D8FC613DE}" type="presParOf" srcId="{2116B774-5DD6-47A7-A9FE-0EE8EAAA01B1}" destId="{00208B3C-0DB7-4A83-8459-438C337C8D00}" srcOrd="9" destOrd="0" presId="urn:microsoft.com/office/officeart/2005/8/layout/cycle1"/>
    <dgm:cxn modelId="{0371E0A8-8F2E-4948-BF9A-78F455F66751}" type="presParOf" srcId="{2116B774-5DD6-47A7-A9FE-0EE8EAAA01B1}" destId="{B3451D3E-CDD3-43BD-B89D-1B43AD6F1A13}" srcOrd="10" destOrd="0" presId="urn:microsoft.com/office/officeart/2005/8/layout/cycle1"/>
    <dgm:cxn modelId="{65D94383-C80E-4613-95DD-328BAA7B38B0}" type="presParOf" srcId="{2116B774-5DD6-47A7-A9FE-0EE8EAAA01B1}" destId="{0CFC704C-799D-4E3D-A3D2-7EF6984DC073}" srcOrd="11" destOrd="0" presId="urn:microsoft.com/office/officeart/2005/8/layout/cycle1"/>
    <dgm:cxn modelId="{6C9D46FE-BAB5-452B-916C-599E0E96404C}" type="presParOf" srcId="{2116B774-5DD6-47A7-A9FE-0EE8EAAA01B1}" destId="{9A18DFEF-BEB1-48E3-B9C4-9AD54FF057B8}" srcOrd="12" destOrd="0" presId="urn:microsoft.com/office/officeart/2005/8/layout/cycle1"/>
    <dgm:cxn modelId="{738C020A-32F4-407D-BA45-64E003BFE3C2}" type="presParOf" srcId="{2116B774-5DD6-47A7-A9FE-0EE8EAAA01B1}" destId="{521AE085-6C09-4661-BE29-17CDDC2A7FC8}" srcOrd="13" destOrd="0" presId="urn:microsoft.com/office/officeart/2005/8/layout/cycle1"/>
    <dgm:cxn modelId="{295470BA-7FFC-4E11-89C1-D31F6B69142B}" type="presParOf" srcId="{2116B774-5DD6-47A7-A9FE-0EE8EAAA01B1}" destId="{AC636083-BA57-4B6C-8508-C186B241EEE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1AD2F-FACC-4307-A039-135FE9BF7BFD}">
      <dsp:nvSpPr>
        <dsp:cNvPr id="0" name=""/>
        <dsp:cNvSpPr/>
      </dsp:nvSpPr>
      <dsp:spPr>
        <a:xfrm>
          <a:off x="3417700" y="24706"/>
          <a:ext cx="837902" cy="837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n-US" sz="1050" b="1" kern="1200" dirty="0" smtClean="0"/>
        </a:p>
        <a:p>
          <a:pPr lvl="0" algn="ctr" defTabSz="466725">
            <a:lnSpc>
              <a:spcPct val="90000"/>
            </a:lnSpc>
            <a:spcBef>
              <a:spcPct val="0"/>
            </a:spcBef>
            <a:spcAft>
              <a:spcPct val="35000"/>
            </a:spcAft>
          </a:pPr>
          <a:r>
            <a:rPr lang="en-US" sz="1050" b="1" kern="1200" dirty="0" smtClean="0"/>
            <a:t>Retention</a:t>
          </a:r>
          <a:endParaRPr lang="en-US" sz="1050" b="1" kern="1200" dirty="0"/>
        </a:p>
      </dsp:txBody>
      <dsp:txXfrm>
        <a:off x="3417700" y="24706"/>
        <a:ext cx="837902" cy="837902"/>
      </dsp:txXfrm>
    </dsp:sp>
    <dsp:sp modelId="{F1029DCC-2573-47DD-AC6A-2553F8FE6085}">
      <dsp:nvSpPr>
        <dsp:cNvPr id="0" name=""/>
        <dsp:cNvSpPr/>
      </dsp:nvSpPr>
      <dsp:spPr>
        <a:xfrm>
          <a:off x="1445466" y="323"/>
          <a:ext cx="3143027" cy="3143027"/>
        </a:xfrm>
        <a:prstGeom prst="circularArrow">
          <a:avLst>
            <a:gd name="adj1" fmla="val 5199"/>
            <a:gd name="adj2" fmla="val 335794"/>
            <a:gd name="adj3" fmla="val 21293728"/>
            <a:gd name="adj4" fmla="val 19765813"/>
            <a:gd name="adj5" fmla="val 6065"/>
          </a:avLst>
        </a:prstGeom>
        <a:solidFill>
          <a:srgbClr val="21A3D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89928C5-043F-45A4-BBC5-52901296CFE4}">
      <dsp:nvSpPr>
        <dsp:cNvPr id="0" name=""/>
        <dsp:cNvSpPr/>
      </dsp:nvSpPr>
      <dsp:spPr>
        <a:xfrm>
          <a:off x="3862246" y="1583812"/>
          <a:ext cx="961978" cy="837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t>Productivity</a:t>
          </a:r>
          <a:endParaRPr lang="en-US" sz="1050" b="1" kern="1200" dirty="0"/>
        </a:p>
      </dsp:txBody>
      <dsp:txXfrm>
        <a:off x="3862246" y="1583812"/>
        <a:ext cx="961978" cy="837902"/>
      </dsp:txXfrm>
    </dsp:sp>
    <dsp:sp modelId="{F7761623-9DF8-43EF-97D7-26FA2575B756}">
      <dsp:nvSpPr>
        <dsp:cNvPr id="0" name=""/>
        <dsp:cNvSpPr/>
      </dsp:nvSpPr>
      <dsp:spPr>
        <a:xfrm>
          <a:off x="1445466" y="323"/>
          <a:ext cx="3143027" cy="3143027"/>
        </a:xfrm>
        <a:prstGeom prst="circularArrow">
          <a:avLst>
            <a:gd name="adj1" fmla="val 5199"/>
            <a:gd name="adj2" fmla="val 335794"/>
            <a:gd name="adj3" fmla="val 4015202"/>
            <a:gd name="adj4" fmla="val 2252970"/>
            <a:gd name="adj5" fmla="val 6065"/>
          </a:avLst>
        </a:prstGeom>
        <a:solidFill>
          <a:srgbClr val="21A3D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EA6785B-ED18-4050-8DA3-1AB6752EE0A2}">
      <dsp:nvSpPr>
        <dsp:cNvPr id="0" name=""/>
        <dsp:cNvSpPr/>
      </dsp:nvSpPr>
      <dsp:spPr>
        <a:xfrm>
          <a:off x="2598029" y="2547393"/>
          <a:ext cx="837902" cy="837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t>Knowledge transfer</a:t>
          </a:r>
          <a:endParaRPr lang="en-US" sz="1050" b="1" kern="1200" dirty="0"/>
        </a:p>
      </dsp:txBody>
      <dsp:txXfrm>
        <a:off x="2598029" y="2547393"/>
        <a:ext cx="837902" cy="837902"/>
      </dsp:txXfrm>
    </dsp:sp>
    <dsp:sp modelId="{AE36364D-391A-47D2-AD50-46BDDEFAAFD9}">
      <dsp:nvSpPr>
        <dsp:cNvPr id="0" name=""/>
        <dsp:cNvSpPr/>
      </dsp:nvSpPr>
      <dsp:spPr>
        <a:xfrm>
          <a:off x="1445466" y="323"/>
          <a:ext cx="3143027" cy="3143027"/>
        </a:xfrm>
        <a:prstGeom prst="circularArrow">
          <a:avLst>
            <a:gd name="adj1" fmla="val 5199"/>
            <a:gd name="adj2" fmla="val 335794"/>
            <a:gd name="adj3" fmla="val 8211236"/>
            <a:gd name="adj4" fmla="val 6449004"/>
            <a:gd name="adj5" fmla="val 6065"/>
          </a:avLst>
        </a:prstGeom>
        <a:solidFill>
          <a:srgbClr val="21A3D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3451D3E-CDD3-43BD-B89D-1B43AD6F1A13}">
      <dsp:nvSpPr>
        <dsp:cNvPr id="0" name=""/>
        <dsp:cNvSpPr/>
      </dsp:nvSpPr>
      <dsp:spPr>
        <a:xfrm>
          <a:off x="1271774" y="1583812"/>
          <a:ext cx="837902" cy="837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r>
            <a:rPr lang="en-US" sz="1050" b="1" kern="1200" dirty="0" smtClean="0"/>
            <a:t>Health and safety</a:t>
          </a:r>
          <a:endParaRPr lang="en-US" sz="1050" b="1" kern="1200" dirty="0"/>
        </a:p>
      </dsp:txBody>
      <dsp:txXfrm>
        <a:off x="1271774" y="1583812"/>
        <a:ext cx="837902" cy="837902"/>
      </dsp:txXfrm>
    </dsp:sp>
    <dsp:sp modelId="{0CFC704C-799D-4E3D-A3D2-7EF6984DC073}">
      <dsp:nvSpPr>
        <dsp:cNvPr id="0" name=""/>
        <dsp:cNvSpPr/>
      </dsp:nvSpPr>
      <dsp:spPr>
        <a:xfrm>
          <a:off x="1445466" y="323"/>
          <a:ext cx="3143027" cy="3143027"/>
        </a:xfrm>
        <a:prstGeom prst="circularArrow">
          <a:avLst>
            <a:gd name="adj1" fmla="val 5199"/>
            <a:gd name="adj2" fmla="val 335794"/>
            <a:gd name="adj3" fmla="val 12298393"/>
            <a:gd name="adj4" fmla="val 10770478"/>
            <a:gd name="adj5" fmla="val 6065"/>
          </a:avLst>
        </a:prstGeom>
        <a:solidFill>
          <a:srgbClr val="21A3D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1AE085-6C09-4661-BE29-17CDDC2A7FC8}">
      <dsp:nvSpPr>
        <dsp:cNvPr id="0" name=""/>
        <dsp:cNvSpPr/>
      </dsp:nvSpPr>
      <dsp:spPr>
        <a:xfrm>
          <a:off x="1719110" y="24706"/>
          <a:ext cx="956398" cy="837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66725">
            <a:lnSpc>
              <a:spcPct val="90000"/>
            </a:lnSpc>
            <a:spcBef>
              <a:spcPct val="0"/>
            </a:spcBef>
            <a:spcAft>
              <a:spcPct val="35000"/>
            </a:spcAft>
          </a:pPr>
          <a:endParaRPr lang="en-US" sz="1050" b="1" kern="1200" dirty="0" smtClean="0"/>
        </a:p>
        <a:p>
          <a:pPr lvl="0" algn="ctr" defTabSz="466725">
            <a:lnSpc>
              <a:spcPct val="90000"/>
            </a:lnSpc>
            <a:spcBef>
              <a:spcPct val="0"/>
            </a:spcBef>
            <a:spcAft>
              <a:spcPct val="35000"/>
            </a:spcAft>
          </a:pPr>
          <a:r>
            <a:rPr lang="en-US" sz="1050" b="1" kern="1200" dirty="0" smtClean="0"/>
            <a:t>Competitive advantage</a:t>
          </a:r>
          <a:endParaRPr lang="en-US" sz="1050" b="1" kern="1200" dirty="0"/>
        </a:p>
      </dsp:txBody>
      <dsp:txXfrm>
        <a:off x="1719110" y="24706"/>
        <a:ext cx="956398" cy="837902"/>
      </dsp:txXfrm>
    </dsp:sp>
    <dsp:sp modelId="{AC636083-BA57-4B6C-8508-C186B241EEE2}">
      <dsp:nvSpPr>
        <dsp:cNvPr id="0" name=""/>
        <dsp:cNvSpPr/>
      </dsp:nvSpPr>
      <dsp:spPr>
        <a:xfrm>
          <a:off x="1465267" y="-11085"/>
          <a:ext cx="3143027" cy="3143027"/>
        </a:xfrm>
        <a:prstGeom prst="circularArrow">
          <a:avLst>
            <a:gd name="adj1" fmla="val 5199"/>
            <a:gd name="adj2" fmla="val 335794"/>
            <a:gd name="adj3" fmla="val 16866189"/>
            <a:gd name="adj4" fmla="val 15349555"/>
            <a:gd name="adj5" fmla="val 6065"/>
          </a:avLst>
        </a:prstGeom>
        <a:solidFill>
          <a:srgbClr val="21A3D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B38258B0-E14E-084A-9468-5CB7C8050805}" type="datetimeFigureOut">
              <a:rPr lang="en-US" smtClean="0"/>
              <a:t>8/16/2018</a:t>
            </a:fld>
            <a:endParaRPr lang="en-US"/>
          </a:p>
        </p:txBody>
      </p:sp>
      <p:sp>
        <p:nvSpPr>
          <p:cNvPr id="4" name="Footer Placeholder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06707171-50F6-6244-A77B-4ACAA961D03D}" type="slidenum">
              <a:rPr lang="en-US" smtClean="0"/>
              <a:t>‹#›</a:t>
            </a:fld>
            <a:endParaRPr lang="en-US"/>
          </a:p>
        </p:txBody>
      </p:sp>
    </p:spTree>
    <p:extLst>
      <p:ext uri="{BB962C8B-B14F-4D97-AF65-F5344CB8AC3E}">
        <p14:creationId xmlns:p14="http://schemas.microsoft.com/office/powerpoint/2010/main" val="6505744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EE643CF8-08F9-0D4F-A523-F45994C89156}" type="datetimeFigureOut">
              <a:rPr lang="en-US" smtClean="0"/>
              <a:t>8/16/2018</a:t>
            </a:fld>
            <a:endParaRPr lang="en-US"/>
          </a:p>
        </p:txBody>
      </p:sp>
      <p:sp>
        <p:nvSpPr>
          <p:cNvPr id="4" name="Slide Image Placeholder 3"/>
          <p:cNvSpPr>
            <a:spLocks noGrp="1" noRot="1" noChangeAspect="1"/>
          </p:cNvSpPr>
          <p:nvPr>
            <p:ph type="sldImg" idx="2"/>
          </p:nvPr>
        </p:nvSpPr>
        <p:spPr>
          <a:xfrm>
            <a:off x="423863" y="746125"/>
            <a:ext cx="5959475" cy="37258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B7C011DF-FC79-1B45-9D74-A5B84974EFB8}" type="slidenum">
              <a:rPr lang="en-US" smtClean="0"/>
              <a:t>‹#›</a:t>
            </a:fld>
            <a:endParaRPr lang="en-US"/>
          </a:p>
        </p:txBody>
      </p:sp>
    </p:spTree>
    <p:extLst>
      <p:ext uri="{BB962C8B-B14F-4D97-AF65-F5344CB8AC3E}">
        <p14:creationId xmlns:p14="http://schemas.microsoft.com/office/powerpoint/2010/main" val="32709586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C011DF-FC79-1B45-9D74-A5B84974EFB8}" type="slidenum">
              <a:rPr lang="en-US" smtClean="0"/>
              <a:t>1</a:t>
            </a:fld>
            <a:endParaRPr lang="en-US"/>
          </a:p>
        </p:txBody>
      </p:sp>
    </p:spTree>
    <p:extLst>
      <p:ext uri="{BB962C8B-B14F-4D97-AF65-F5344CB8AC3E}">
        <p14:creationId xmlns:p14="http://schemas.microsoft.com/office/powerpoint/2010/main" val="910397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b="0" baseline="0" dirty="0" smtClean="0"/>
              <a:t>Increasing participation of Maori learners into </a:t>
            </a:r>
            <a:r>
              <a:rPr lang="en-NZ" b="0" baseline="0" dirty="0" err="1" smtClean="0"/>
              <a:t>Cz</a:t>
            </a:r>
            <a:r>
              <a:rPr lang="en-NZ" b="0" baseline="0" dirty="0" smtClean="0"/>
              <a:t> programmes delivers on one of TECs key strategies – </a:t>
            </a:r>
            <a:r>
              <a:rPr lang="en-NZ" b="0" baseline="0" dirty="0" err="1" smtClean="0"/>
              <a:t>Pri</a:t>
            </a:r>
            <a:r>
              <a:rPr lang="en-NZ" b="0" baseline="0" dirty="0" smtClean="0"/>
              <a:t> 3: Boosting Maori Achievement</a:t>
            </a:r>
          </a:p>
        </p:txBody>
      </p:sp>
      <p:sp>
        <p:nvSpPr>
          <p:cNvPr id="4" name="Slide Number Placeholder 3"/>
          <p:cNvSpPr>
            <a:spLocks noGrp="1"/>
          </p:cNvSpPr>
          <p:nvPr>
            <p:ph type="sldNum" sz="quarter" idx="10"/>
          </p:nvPr>
        </p:nvSpPr>
        <p:spPr/>
        <p:txBody>
          <a:bodyPr/>
          <a:lstStyle/>
          <a:p>
            <a:fld id="{B7C011DF-FC79-1B45-9D74-A5B84974EFB8}" type="slidenum">
              <a:rPr lang="en-US" smtClean="0"/>
              <a:t>11</a:t>
            </a:fld>
            <a:endParaRPr lang="en-US"/>
          </a:p>
        </p:txBody>
      </p:sp>
    </p:spTree>
    <p:extLst>
      <p:ext uri="{BB962C8B-B14F-4D97-AF65-F5344CB8AC3E}">
        <p14:creationId xmlns:p14="http://schemas.microsoft.com/office/powerpoint/2010/main" val="3579330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C011DF-FC79-1B45-9D74-A5B84974EFB8}" type="slidenum">
              <a:rPr lang="en-US" smtClean="0"/>
              <a:t>12</a:t>
            </a:fld>
            <a:endParaRPr lang="en-US"/>
          </a:p>
        </p:txBody>
      </p:sp>
    </p:spTree>
    <p:extLst>
      <p:ext uri="{BB962C8B-B14F-4D97-AF65-F5344CB8AC3E}">
        <p14:creationId xmlns:p14="http://schemas.microsoft.com/office/powerpoint/2010/main" val="3900090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7C011DF-FC79-1B45-9D74-A5B84974EFB8}" type="slidenum">
              <a:rPr lang="en-US" smtClean="0"/>
              <a:t>13</a:t>
            </a:fld>
            <a:endParaRPr lang="en-US"/>
          </a:p>
        </p:txBody>
      </p:sp>
    </p:spTree>
    <p:extLst>
      <p:ext uri="{BB962C8B-B14F-4D97-AF65-F5344CB8AC3E}">
        <p14:creationId xmlns:p14="http://schemas.microsoft.com/office/powerpoint/2010/main" val="1225277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10"/>
          </p:nvPr>
        </p:nvSpPr>
        <p:spPr/>
        <p:txBody>
          <a:bodyPr/>
          <a:lstStyle/>
          <a:p>
            <a:fld id="{B7C011DF-FC79-1B45-9D74-A5B84974EFB8}" type="slidenum">
              <a:rPr lang="en-US" smtClean="0"/>
              <a:t>14</a:t>
            </a:fld>
            <a:endParaRPr lang="en-US"/>
          </a:p>
        </p:txBody>
      </p:sp>
    </p:spTree>
    <p:extLst>
      <p:ext uri="{BB962C8B-B14F-4D97-AF65-F5344CB8AC3E}">
        <p14:creationId xmlns:p14="http://schemas.microsoft.com/office/powerpoint/2010/main" val="3094283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NZ" dirty="0" smtClean="0"/>
              <a:t>There is a government focus on forestry</a:t>
            </a:r>
            <a:r>
              <a:rPr lang="en-NZ" baseline="0" dirty="0" smtClean="0"/>
              <a:t> and regional economic development (e.g. 1BT)</a:t>
            </a:r>
          </a:p>
          <a:p>
            <a:pPr marL="171450" indent="-171450">
              <a:buFont typeface="Arial" panose="020B0604020202020204" pitchFamily="34" charset="0"/>
              <a:buChar char="•"/>
            </a:pPr>
            <a:endParaRPr lang="en-NZ" baseline="0" dirty="0" smtClean="0"/>
          </a:p>
          <a:p>
            <a:pPr marL="171450" indent="-171450">
              <a:buFont typeface="Arial" panose="020B0604020202020204" pitchFamily="34" charset="0"/>
              <a:buChar char="•"/>
            </a:pPr>
            <a:r>
              <a:rPr lang="en-NZ" baseline="0" dirty="0" err="1" smtClean="0"/>
              <a:t>Mech</a:t>
            </a:r>
            <a:r>
              <a:rPr lang="en-NZ" baseline="0" dirty="0" smtClean="0"/>
              <a:t> engineering while only experiencing moderate growth is one of biggest sectors and for the </a:t>
            </a:r>
            <a:r>
              <a:rPr lang="en-NZ" baseline="0" dirty="0" err="1" smtClean="0"/>
              <a:t>forseeable</a:t>
            </a:r>
            <a:r>
              <a:rPr lang="en-NZ" baseline="0" dirty="0" smtClean="0"/>
              <a:t> future will continue to need significant support to sustain it</a:t>
            </a:r>
          </a:p>
          <a:p>
            <a:pPr marL="171450" indent="-171450">
              <a:buFont typeface="Arial" panose="020B0604020202020204" pitchFamily="34" charset="0"/>
              <a:buChar char="•"/>
            </a:pPr>
            <a:endParaRPr lang="en-NZ" baseline="0" dirty="0" smtClean="0"/>
          </a:p>
          <a:p>
            <a:pPr marL="171450" indent="-171450">
              <a:buFont typeface="Arial" panose="020B0604020202020204" pitchFamily="34" charset="0"/>
              <a:buChar char="•"/>
            </a:pPr>
            <a:r>
              <a:rPr lang="en-NZ" baseline="0" dirty="0" smtClean="0"/>
              <a:t>Manufacturing is one of our largest sectors and has been in growth since 2010</a:t>
            </a:r>
          </a:p>
          <a:p>
            <a:pPr marL="171450" indent="-171450">
              <a:buFont typeface="Arial" panose="020B0604020202020204" pitchFamily="34" charset="0"/>
              <a:buChar char="•"/>
            </a:pPr>
            <a:endParaRPr lang="en-NZ" baseline="0" dirty="0" smtClean="0"/>
          </a:p>
          <a:p>
            <a:pPr marL="171450" indent="-171450">
              <a:buFont typeface="Arial" panose="020B0604020202020204" pitchFamily="34" charset="0"/>
              <a:buChar char="•"/>
            </a:pPr>
            <a:r>
              <a:rPr lang="en-NZ" baseline="0" dirty="0" smtClean="0"/>
              <a:t>Food and </a:t>
            </a:r>
            <a:r>
              <a:rPr lang="en-NZ" baseline="0" dirty="0" err="1" smtClean="0"/>
              <a:t>Bevearge</a:t>
            </a:r>
            <a:r>
              <a:rPr lang="en-NZ" baseline="0" dirty="0" smtClean="0"/>
              <a:t> like </a:t>
            </a:r>
            <a:r>
              <a:rPr lang="en-NZ" baseline="0" dirty="0" err="1" smtClean="0"/>
              <a:t>Mech</a:t>
            </a:r>
            <a:r>
              <a:rPr lang="en-NZ" baseline="0" dirty="0" smtClean="0"/>
              <a:t> engineering has only experienced moderate growth in recent times but is another of our larger industries and will need support to sustain its sizeable requirement</a:t>
            </a:r>
          </a:p>
          <a:p>
            <a:pPr marL="171450" indent="-171450">
              <a:buFont typeface="Arial" panose="020B0604020202020204" pitchFamily="34" charset="0"/>
              <a:buChar char="•"/>
            </a:pPr>
            <a:endParaRPr lang="en-NZ" baseline="0" dirty="0" smtClean="0"/>
          </a:p>
          <a:p>
            <a:pPr marL="171450" indent="-171450">
              <a:buFont typeface="Arial" panose="020B0604020202020204" pitchFamily="34" charset="0"/>
              <a:buChar char="•"/>
            </a:pPr>
            <a:r>
              <a:rPr lang="en-NZ" baseline="0" dirty="0" smtClean="0"/>
              <a:t>Fabrication has strong growth which has been consistent since 2010</a:t>
            </a: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10"/>
          </p:nvPr>
        </p:nvSpPr>
        <p:spPr/>
        <p:txBody>
          <a:bodyPr/>
          <a:lstStyle/>
          <a:p>
            <a:fld id="{B7C011DF-FC79-1B45-9D74-A5B84974EFB8}" type="slidenum">
              <a:rPr lang="en-US" smtClean="0"/>
              <a:t>15</a:t>
            </a:fld>
            <a:endParaRPr lang="en-US"/>
          </a:p>
        </p:txBody>
      </p:sp>
    </p:spTree>
    <p:extLst>
      <p:ext uri="{BB962C8B-B14F-4D97-AF65-F5344CB8AC3E}">
        <p14:creationId xmlns:p14="http://schemas.microsoft.com/office/powerpoint/2010/main" val="3094283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46125"/>
            <a:ext cx="5959475" cy="37258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We know that the butchery workforce is marginally younger than the general </a:t>
            </a:r>
            <a:r>
              <a:rPr lang="en-US" baseline="0" dirty="0" err="1" smtClean="0"/>
              <a:t>labour</a:t>
            </a:r>
            <a:r>
              <a:rPr lang="en-US" baseline="0" dirty="0" smtClean="0"/>
              <a:t> market, although you are still facing the same challenges around an aging workforce, your replenishment workforce is much younger!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Almost two-thirds of the workforce has no post school qualifications, so exposing people to your existing sector at sector through school is critical.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We know that more than 70% of school students do not go to university, yet, until recently much of the school curriculum focused on </a:t>
            </a:r>
            <a:r>
              <a:rPr lang="en-US" baseline="0" dirty="0" err="1" smtClean="0"/>
              <a:t>pathwaying</a:t>
            </a:r>
            <a:r>
              <a:rPr lang="en-US" baseline="0" dirty="0" smtClean="0"/>
              <a:t> people into academia. Five years ago, the government implemented vocational pathways. This enable the formal recognition of critical industry skills at school to better pathway young people into sustainable careers, where critical </a:t>
            </a:r>
            <a:r>
              <a:rPr lang="en-US" baseline="0" dirty="0" err="1" smtClean="0"/>
              <a:t>labour</a:t>
            </a:r>
            <a:r>
              <a:rPr lang="en-US" baseline="0" dirty="0" smtClean="0"/>
              <a:t> is urgently needed. </a:t>
            </a:r>
          </a:p>
          <a:p>
            <a:pPr marL="0" indent="0">
              <a:buFont typeface="Arial" panose="020B0604020202020204" pitchFamily="34" charset="0"/>
              <a:buNone/>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This year we launched a gateway </a:t>
            </a:r>
            <a:r>
              <a:rPr lang="en-US" baseline="0" dirty="0" err="1" smtClean="0"/>
              <a:t>programme</a:t>
            </a:r>
            <a:r>
              <a:rPr lang="en-US" baseline="0" dirty="0" smtClean="0"/>
              <a:t> – that is a </a:t>
            </a:r>
            <a:r>
              <a:rPr lang="en-US" baseline="0" dirty="0" err="1" smtClean="0"/>
              <a:t>programme</a:t>
            </a:r>
            <a:r>
              <a:rPr lang="en-US" baseline="0" dirty="0" smtClean="0"/>
              <a:t> where NCEA students can learn trade-specific skills and gain crucial until standards to set them up on the pathway for a career in your industry.  We are working with </a:t>
            </a:r>
            <a:r>
              <a:rPr lang="en-US" baseline="0" dirty="0" err="1" smtClean="0"/>
              <a:t>organisations</a:t>
            </a:r>
            <a:r>
              <a:rPr lang="en-US" baseline="0" dirty="0" smtClean="0"/>
              <a:t> to pilot this initiative. </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The </a:t>
            </a:r>
            <a:r>
              <a:rPr lang="en-US" baseline="0" dirty="0" err="1" smtClean="0"/>
              <a:t>programme</a:t>
            </a:r>
            <a:r>
              <a:rPr lang="en-US" baseline="0" dirty="0" smtClean="0"/>
              <a:t> includes five unit standards that pathway into our Level 3 or 4 qualifications and provide a great overview/taster for the industry. We  facilitate a one-day a week work placement for 10 weeks to enable them to gain critical exposure to industry operations. It’s basically a 10-week job interview and we support learners with workplace visits and assessment. </a:t>
            </a:r>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smtClean="0"/>
              <a:t>Last year we had 16 students engaged in the </a:t>
            </a:r>
            <a:r>
              <a:rPr lang="en-US" baseline="0" dirty="0" err="1" smtClean="0"/>
              <a:t>programme</a:t>
            </a:r>
            <a:r>
              <a:rPr lang="en-US" baseline="0" dirty="0" smtClean="0"/>
              <a:t>, and already we have 9 with the expectation this will grow to 29 in the next two school terms. At the end of the </a:t>
            </a:r>
            <a:r>
              <a:rPr lang="en-US" baseline="0" dirty="0" err="1" smtClean="0"/>
              <a:t>programme</a:t>
            </a:r>
            <a:r>
              <a:rPr lang="en-US" baseline="0" dirty="0" smtClean="0"/>
              <a:t> the learner and employer can then make very informed decisions about whether they will progress in the </a:t>
            </a:r>
            <a:r>
              <a:rPr lang="en-US" baseline="0" dirty="0" err="1" smtClean="0"/>
              <a:t>indsutry</a:t>
            </a:r>
            <a:r>
              <a:rPr lang="en-US" baseline="0" dirty="0" smtClean="0"/>
              <a:t> or with that employer. </a:t>
            </a:r>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A571AD91-401D-4728-934B-9E33ED8E82D7}" type="slidenum">
              <a:rPr lang="en-US" smtClean="0"/>
              <a:t>16</a:t>
            </a:fld>
            <a:endParaRPr lang="en-US"/>
          </a:p>
        </p:txBody>
      </p:sp>
    </p:spTree>
    <p:extLst>
      <p:ext uri="{BB962C8B-B14F-4D97-AF65-F5344CB8AC3E}">
        <p14:creationId xmlns:p14="http://schemas.microsoft.com/office/powerpoint/2010/main" val="1150959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46125"/>
            <a:ext cx="5959475" cy="3725863"/>
          </a:xfrm>
        </p:spPr>
      </p:sp>
      <p:sp>
        <p:nvSpPr>
          <p:cNvPr id="3" name="Notes Placeholder 2"/>
          <p:cNvSpPr>
            <a:spLocks noGrp="1"/>
          </p:cNvSpPr>
          <p:nvPr>
            <p:ph type="body" idx="1"/>
          </p:nvPr>
        </p:nvSpPr>
        <p:spPr/>
        <p:txBody>
          <a:bodyPr/>
          <a:lstStyle/>
          <a:p>
            <a:r>
              <a:rPr lang="en-US" dirty="0" smtClean="0"/>
              <a:t>As we know,</a:t>
            </a:r>
            <a:r>
              <a:rPr lang="en-US" baseline="0" dirty="0" smtClean="0"/>
              <a:t> </a:t>
            </a:r>
            <a:r>
              <a:rPr lang="en-US" dirty="0" smtClean="0"/>
              <a:t>New Zealand</a:t>
            </a:r>
            <a:r>
              <a:rPr lang="en-US" baseline="0" dirty="0" smtClean="0"/>
              <a:t> is in boom time – unemployment is low, and our production sectors are growing. Our country and, more critically, our workforces are aging and there are tens of thousands of people exiting the workforce every where. In addition, sectors are competing for </a:t>
            </a:r>
            <a:r>
              <a:rPr lang="en-US" baseline="0" dirty="0" err="1" smtClean="0"/>
              <a:t>labour</a:t>
            </a:r>
            <a:r>
              <a:rPr lang="en-US" baseline="0" dirty="0" smtClean="0"/>
              <a:t> – we just need to look in our backyard: workers are carving out careers in construction, manufacturers are needing more people to produce more things to export, our new Government wants to plant One Billion Trees by 2028 – that’s twice the capacity than currently projected. All of these sectors need people, and they are all drawing from the same pool. </a:t>
            </a:r>
          </a:p>
          <a:p>
            <a:endParaRPr lang="en-US" baseline="0" dirty="0" smtClean="0"/>
          </a:p>
          <a:p>
            <a:r>
              <a:rPr lang="en-US" baseline="0" dirty="0" smtClean="0"/>
              <a:t>New Zealand’s manufacturing industry is growing, and unfortunately, the negative consequence of growth is the skills shortage. The workforce is also aging and technology is fast changing what we do, who does it and how it’s done.  </a:t>
            </a:r>
          </a:p>
        </p:txBody>
      </p:sp>
      <p:sp>
        <p:nvSpPr>
          <p:cNvPr id="4" name="Slide Number Placeholder 3"/>
          <p:cNvSpPr>
            <a:spLocks noGrp="1"/>
          </p:cNvSpPr>
          <p:nvPr>
            <p:ph type="sldNum" sz="quarter" idx="10"/>
          </p:nvPr>
        </p:nvSpPr>
        <p:spPr/>
        <p:txBody>
          <a:bodyPr/>
          <a:lstStyle/>
          <a:p>
            <a:fld id="{B7C011DF-FC79-1B45-9D74-A5B84974EFB8}" type="slidenum">
              <a:rPr lang="en-US" smtClean="0"/>
              <a:t>17</a:t>
            </a:fld>
            <a:endParaRPr lang="en-US"/>
          </a:p>
        </p:txBody>
      </p:sp>
    </p:spTree>
    <p:extLst>
      <p:ext uri="{BB962C8B-B14F-4D97-AF65-F5344CB8AC3E}">
        <p14:creationId xmlns:p14="http://schemas.microsoft.com/office/powerpoint/2010/main" val="59161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14313">
              <a:buFont typeface="Wingdings" panose="05000000000000000000" pitchFamily="2" charset="2"/>
              <a:buChar char="ü"/>
            </a:pPr>
            <a:r>
              <a:rPr lang="en-US" sz="1350" dirty="0" smtClean="0"/>
              <a:t>Following a decline in recent years, employment in the sector is set to increase in the next five years. The industry needs to find: </a:t>
            </a:r>
          </a:p>
          <a:p>
            <a:pPr marL="557213" lvl="1" indent="-214313">
              <a:buFont typeface="Wingdings" panose="05000000000000000000" pitchFamily="2" charset="2"/>
              <a:buChar char="ü"/>
            </a:pPr>
            <a:r>
              <a:rPr lang="en-US" sz="1350" dirty="0" smtClean="0"/>
              <a:t>300+ newly created jobs annually to 2021; 500+ replacement jobs</a:t>
            </a:r>
          </a:p>
          <a:p>
            <a:pPr lvl="1"/>
            <a:endParaRPr lang="en-US" sz="1350" dirty="0" smtClean="0"/>
          </a:p>
          <a:p>
            <a:pPr marL="214313" indent="-214313">
              <a:buFont typeface="Wingdings" panose="05000000000000000000" pitchFamily="2" charset="2"/>
              <a:buChar char="ü"/>
            </a:pPr>
            <a:r>
              <a:rPr lang="en-US" sz="1350" dirty="0" smtClean="0"/>
              <a:t>Highly productive sector – </a:t>
            </a:r>
          </a:p>
          <a:p>
            <a:pPr marL="557213" lvl="1" indent="-214313">
              <a:buFont typeface="Wingdings" panose="05000000000000000000" pitchFamily="2" charset="2"/>
              <a:buChar char="ü"/>
            </a:pPr>
            <a:r>
              <a:rPr lang="en-US" sz="1350" dirty="0" smtClean="0"/>
              <a:t>GDP per FTE : $173K cf. $108K for the broader economy</a:t>
            </a:r>
          </a:p>
          <a:p>
            <a:pPr marL="557213" lvl="1" indent="-214313">
              <a:buFont typeface="Wingdings" panose="05000000000000000000" pitchFamily="2" charset="2"/>
              <a:buChar char="ü"/>
            </a:pPr>
            <a:r>
              <a:rPr lang="en-US" sz="1350" dirty="0" smtClean="0"/>
              <a:t>0.8% contribution to GDP</a:t>
            </a:r>
          </a:p>
          <a:p>
            <a:pPr lvl="1"/>
            <a:endParaRPr lang="en-US" sz="1350" dirty="0" smtClean="0"/>
          </a:p>
          <a:p>
            <a:pPr marL="214313" indent="-214313">
              <a:buFont typeface="Wingdings" panose="05000000000000000000" pitchFamily="2" charset="2"/>
              <a:buChar char="ü"/>
            </a:pPr>
            <a:r>
              <a:rPr lang="en-US" sz="1350" dirty="0" smtClean="0"/>
              <a:t>Diverse and aging workforce: </a:t>
            </a:r>
          </a:p>
          <a:p>
            <a:pPr marL="557213" lvl="1" indent="-214313">
              <a:buFont typeface="Wingdings" panose="05000000000000000000" pitchFamily="2" charset="2"/>
              <a:buChar char="ü"/>
            </a:pPr>
            <a:r>
              <a:rPr lang="en-US" sz="1350" dirty="0" smtClean="0"/>
              <a:t>30% Maori</a:t>
            </a:r>
          </a:p>
          <a:p>
            <a:pPr marL="557213" lvl="1" indent="-214313">
              <a:buFont typeface="Wingdings" panose="05000000000000000000" pitchFamily="2" charset="2"/>
              <a:buChar char="ü"/>
            </a:pPr>
            <a:r>
              <a:rPr lang="en-US" sz="1350" dirty="0" smtClean="0"/>
              <a:t>23% female</a:t>
            </a:r>
          </a:p>
          <a:p>
            <a:pPr marL="557213" lvl="1" indent="-214313">
              <a:buFont typeface="Wingdings" panose="05000000000000000000" pitchFamily="2" charset="2"/>
              <a:buChar char="ü"/>
            </a:pPr>
            <a:r>
              <a:rPr lang="en-US" sz="1350" dirty="0" smtClean="0"/>
              <a:t>43% aged over 45 years</a:t>
            </a:r>
          </a:p>
          <a:p>
            <a:pPr lvl="1"/>
            <a:endParaRPr lang="en-US" sz="1350" dirty="0" smtClean="0"/>
          </a:p>
          <a:p>
            <a:pPr marL="214313" indent="-214313">
              <a:buFont typeface="Wingdings" panose="05000000000000000000" pitchFamily="2" charset="2"/>
              <a:buChar char="ü"/>
            </a:pPr>
            <a:r>
              <a:rPr lang="en-US" sz="1350" dirty="0" smtClean="0"/>
              <a:t>Comprises a significant number of independent contractors (84% of people are self-employed)</a:t>
            </a:r>
          </a:p>
          <a:p>
            <a:endParaRPr lang="en-US" sz="1350" dirty="0" smtClean="0"/>
          </a:p>
          <a:p>
            <a:pPr marL="214313" indent="-214313">
              <a:buFont typeface="Wingdings" panose="05000000000000000000" pitchFamily="2" charset="2"/>
              <a:buChar char="ü"/>
            </a:pPr>
            <a:r>
              <a:rPr lang="en-US" sz="1350" dirty="0" smtClean="0"/>
              <a:t>Remote regional geographic spread – concentrated in Bay of Plenty, Waikato, Auckland, Northland and Canterbury</a:t>
            </a:r>
            <a:endParaRPr lang="en-US" sz="1350" b="1" dirty="0" smtClean="0"/>
          </a:p>
          <a:p>
            <a:endParaRPr lang="en-US" baseline="0" dirty="0" smtClean="0"/>
          </a:p>
          <a:p>
            <a:r>
              <a:rPr lang="en-US" baseline="0" dirty="0" smtClean="0"/>
              <a:t>What we know about the Forestry Sector – Mark</a:t>
            </a:r>
          </a:p>
          <a:p>
            <a:endParaRPr lang="en-US" baseline="0" dirty="0" smtClean="0"/>
          </a:p>
          <a:p>
            <a:pPr marL="228600" indent="-228600">
              <a:buAutoNum type="arabicPeriod"/>
            </a:pPr>
            <a:r>
              <a:rPr lang="en-US" baseline="0" dirty="0" err="1" smtClean="0"/>
              <a:t>Cz</a:t>
            </a:r>
            <a:r>
              <a:rPr lang="en-US" baseline="0" dirty="0" smtClean="0"/>
              <a:t> utilizes </a:t>
            </a:r>
            <a:r>
              <a:rPr lang="en-US" baseline="0" dirty="0" err="1" smtClean="0"/>
              <a:t>Infometrics</a:t>
            </a:r>
            <a:r>
              <a:rPr lang="en-US" baseline="0" dirty="0" smtClean="0"/>
              <a:t> data as well as industry information gathered at industry conferences and via industry updates (e-newsletters) to understand history and trends</a:t>
            </a:r>
          </a:p>
          <a:p>
            <a:pPr marL="228600" indent="-228600">
              <a:buAutoNum type="arabicPeriod"/>
            </a:pPr>
            <a:r>
              <a:rPr lang="en-US" baseline="0" dirty="0" smtClean="0"/>
              <a:t>Collaborating with industry stakeholders to develop skills development strategy  - via the FOA Training and Careers Committee, FICA action groups</a:t>
            </a:r>
          </a:p>
          <a:p>
            <a:pPr marL="228600" indent="-228600">
              <a:buAutoNum type="arabicPeriod"/>
            </a:pPr>
            <a:r>
              <a:rPr lang="en-US" baseline="0" dirty="0" smtClean="0"/>
              <a:t>Change in industry structure</a:t>
            </a:r>
          </a:p>
          <a:p>
            <a:pPr marL="228600" indent="-228600">
              <a:buAutoNum type="arabicPeriod"/>
            </a:pPr>
            <a:endParaRPr lang="en-US" baseline="0" dirty="0" smtClean="0"/>
          </a:p>
          <a:p>
            <a:pPr marL="457200" lvl="1" indent="0">
              <a:buNone/>
            </a:pPr>
            <a:r>
              <a:rPr lang="en-US" baseline="0" dirty="0" smtClean="0"/>
              <a:t>Industry history </a:t>
            </a:r>
          </a:p>
          <a:p>
            <a:pPr marL="628650" lvl="1" indent="-171450">
              <a:buFont typeface="Arial" panose="020B0604020202020204" pitchFamily="34" charset="0"/>
              <a:buChar char="•"/>
            </a:pPr>
            <a:r>
              <a:rPr lang="en-US" baseline="0" dirty="0" smtClean="0"/>
              <a:t>Originally the government, through the forest service, managed the majority of forests, Used employees as workforce. Arranged all training in-house and through the likes of the Woodsman school </a:t>
            </a:r>
          </a:p>
          <a:p>
            <a:pPr marL="628650" lvl="1" indent="-171450">
              <a:buFont typeface="Arial" panose="020B0604020202020204" pitchFamily="34" charset="0"/>
              <a:buChar char="•"/>
            </a:pPr>
            <a:r>
              <a:rPr lang="en-US" baseline="0" dirty="0" smtClean="0"/>
              <a:t>Then from late 80’s up until late 90’s there were 3 main forest owners. They moved workforce from employees to a contractor based system. Originally the companies provided training services to the contractors, but this was slowly removed, giving responsibility to contractor. </a:t>
            </a:r>
          </a:p>
          <a:p>
            <a:pPr marL="628650" lvl="1" indent="-171450">
              <a:buFont typeface="Arial" panose="020B0604020202020204" pitchFamily="34" charset="0"/>
              <a:buChar char="•"/>
            </a:pPr>
            <a:r>
              <a:rPr lang="en-US" baseline="0" dirty="0" smtClean="0"/>
              <a:t>Since then the industry structure has changed dramatically with forest ownership being spread across dozens of owners (or managers when the owner is an overseas entity, like a pension fund). More and more emphasis was put on margin, and therefore contractors rates got squeezed. One of the costs that took a hit was training. Many contractors train in-house to manage this cost while still meeting a compliance requirement (competent for task)</a:t>
            </a:r>
          </a:p>
          <a:p>
            <a:pPr marL="628650" lvl="1" indent="-171450">
              <a:buFont typeface="Arial" panose="020B0604020202020204" pitchFamily="34" charset="0"/>
              <a:buChar char="•"/>
            </a:pPr>
            <a:r>
              <a:rPr lang="en-US" baseline="0" dirty="0" smtClean="0"/>
              <a:t>New HSW legislation has put additional onus on the contractor and also the forest manager, and therefore we have seen an increased interest in formalized training and assessment</a:t>
            </a:r>
          </a:p>
          <a:p>
            <a:pPr marL="457200" lvl="1" indent="0">
              <a:buFont typeface="Arial" panose="020B0604020202020204" pitchFamily="34" charset="0"/>
              <a:buNone/>
            </a:pPr>
            <a:endParaRPr lang="en-US" baseline="0" dirty="0" smtClean="0"/>
          </a:p>
          <a:p>
            <a:pPr marL="228600" indent="-228600">
              <a:buAutoNum type="arabicPeriod"/>
            </a:pPr>
            <a:endParaRPr lang="en-US" baseline="0" dirty="0" smtClean="0"/>
          </a:p>
        </p:txBody>
      </p:sp>
      <p:sp>
        <p:nvSpPr>
          <p:cNvPr id="4" name="Slide Number Placeholder 3"/>
          <p:cNvSpPr>
            <a:spLocks noGrp="1"/>
          </p:cNvSpPr>
          <p:nvPr>
            <p:ph type="sldNum" sz="quarter" idx="10"/>
          </p:nvPr>
        </p:nvSpPr>
        <p:spPr/>
        <p:txBody>
          <a:bodyPr/>
          <a:lstStyle/>
          <a:p>
            <a:fld id="{2D33AB68-E66E-4E6F-9942-26D1F65D5567}" type="slidenum">
              <a:rPr lang="en-NZ" smtClean="0"/>
              <a:t>18</a:t>
            </a:fld>
            <a:endParaRPr lang="en-NZ"/>
          </a:p>
        </p:txBody>
      </p:sp>
    </p:spTree>
    <p:extLst>
      <p:ext uri="{BB962C8B-B14F-4D97-AF65-F5344CB8AC3E}">
        <p14:creationId xmlns:p14="http://schemas.microsoft.com/office/powerpoint/2010/main" val="2752141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smtClean="0"/>
              <a:t>Mechanisation</a:t>
            </a:r>
            <a:r>
              <a:rPr lang="en-US" baseline="0" dirty="0" smtClean="0"/>
              <a:t> is not new to the forestry sector, however there has been a concentrated effort in recent years with Future Forests Research, now Forest Growers Research, focusing on reducing the number of people doing manual operations – ‘no man on the ground, no hand on the saw’. This initiative originated and gained additional support as a result of the Independent Forest Safety </a:t>
            </a:r>
          </a:p>
          <a:p>
            <a:pPr marL="214313" indent="-214313">
              <a:buFont typeface="Wingdings" panose="05000000000000000000" pitchFamily="2" charset="2"/>
              <a:buChar char="ü"/>
            </a:pPr>
            <a:r>
              <a:rPr lang="en-US" sz="1200" dirty="0" err="1" smtClean="0"/>
              <a:t>Mechanisation</a:t>
            </a:r>
            <a:r>
              <a:rPr lang="en-US" sz="1200" dirty="0" smtClean="0"/>
              <a:t> is changing the nature of work</a:t>
            </a:r>
          </a:p>
          <a:p>
            <a:pPr marL="214313" indent="-214313">
              <a:buFont typeface="Wingdings" panose="05000000000000000000" pitchFamily="2" charset="2"/>
              <a:buChar char="ü"/>
            </a:pPr>
            <a:endParaRPr lang="en-US" sz="1200" dirty="0" smtClean="0"/>
          </a:p>
          <a:p>
            <a:pPr marL="214313" indent="-214313">
              <a:buFont typeface="Wingdings" panose="05000000000000000000" pitchFamily="2" charset="2"/>
              <a:buChar char="ü"/>
            </a:pPr>
            <a:r>
              <a:rPr lang="en-US" sz="1200" dirty="0" smtClean="0"/>
              <a:t>We know that more and more people are needing soft-skills training</a:t>
            </a:r>
          </a:p>
          <a:p>
            <a:pPr marL="214313" indent="-214313">
              <a:buFont typeface="Wingdings" panose="05000000000000000000" pitchFamily="2" charset="2"/>
              <a:buChar char="ü"/>
            </a:pPr>
            <a:endParaRPr lang="en-US" sz="1200" dirty="0" smtClean="0"/>
          </a:p>
          <a:p>
            <a:pPr marL="214313" indent="-214313">
              <a:buFont typeface="Wingdings" panose="05000000000000000000" pitchFamily="2" charset="2"/>
              <a:buChar char="ü"/>
            </a:pPr>
            <a:r>
              <a:rPr lang="en-US" sz="1200" dirty="0" smtClean="0"/>
              <a:t>Government investment in forestry – re-establishing The Forestry Service, and Planting 1 Billion Trees</a:t>
            </a:r>
          </a:p>
          <a:p>
            <a:pPr marL="214313" indent="-214313">
              <a:buFont typeface="Wingdings" panose="05000000000000000000" pitchFamily="2" charset="2"/>
              <a:buChar char="ü"/>
            </a:pPr>
            <a:endParaRPr lang="en-US" sz="1200" dirty="0" smtClean="0"/>
          </a:p>
          <a:p>
            <a:pPr marL="214313" indent="-214313">
              <a:buFont typeface="Wingdings" panose="05000000000000000000" pitchFamily="2" charset="2"/>
              <a:buChar char="ü"/>
            </a:pPr>
            <a:r>
              <a:rPr lang="en-US" sz="1200" dirty="0" smtClean="0"/>
              <a:t>Lots of regional investment and initiatives underway – e.g. supporting people into work, career pathways, and cross-industry collaboration</a:t>
            </a:r>
          </a:p>
          <a:p>
            <a:pPr marL="214313" indent="-214313">
              <a:buFont typeface="Wingdings" panose="05000000000000000000" pitchFamily="2" charset="2"/>
              <a:buChar char="ü"/>
            </a:pPr>
            <a:endParaRPr lang="en-US" sz="1200" dirty="0" smtClean="0"/>
          </a:p>
          <a:p>
            <a:pPr marL="214313" indent="-214313">
              <a:buFont typeface="Wingdings" panose="05000000000000000000" pitchFamily="2" charset="2"/>
              <a:buChar char="ü"/>
            </a:pPr>
            <a:r>
              <a:rPr lang="en-US" sz="1200" dirty="0" smtClean="0"/>
              <a:t>Strong media attention</a:t>
            </a:r>
          </a:p>
          <a:p>
            <a:pPr marL="0" indent="0">
              <a:buNone/>
            </a:pPr>
            <a:endParaRPr lang="en-US" baseline="0" dirty="0" smtClean="0"/>
          </a:p>
          <a:p>
            <a:pPr marL="0" indent="0">
              <a:buNone/>
            </a:pPr>
            <a:endParaRPr lang="en-US" baseline="0" dirty="0" smtClean="0"/>
          </a:p>
          <a:p>
            <a:pPr marL="0" indent="0">
              <a:buNone/>
            </a:pPr>
            <a:r>
              <a:rPr lang="en-US" baseline="0" dirty="0" smtClean="0"/>
              <a:t>Review after a high number of fatalities in 2013</a:t>
            </a:r>
          </a:p>
          <a:p>
            <a:pPr marL="0" indent="0">
              <a:buNone/>
            </a:pPr>
            <a:endParaRPr lang="en-US" baseline="0" dirty="0" smtClean="0"/>
          </a:p>
          <a:p>
            <a:pPr marL="0" indent="0">
              <a:buNone/>
            </a:pPr>
            <a:r>
              <a:rPr lang="en-US" baseline="0" dirty="0" smtClean="0"/>
              <a:t>We have worked with FGR as new operations have developed and are about to release new unit standards on ‘cable assist harvesting’ allowing machines to work on steep terrain</a:t>
            </a:r>
          </a:p>
          <a:p>
            <a:pPr marL="0" indent="0">
              <a:buNone/>
            </a:pPr>
            <a:endParaRPr lang="en-US" baseline="0" dirty="0" smtClean="0"/>
          </a:p>
          <a:p>
            <a:pPr marL="0" indent="0">
              <a:buNone/>
            </a:pPr>
            <a:r>
              <a:rPr lang="en-US" baseline="0" dirty="0" smtClean="0"/>
              <a:t>Soft skill training has gathered momentum over recent years. Forestry has long had a history of doing OSH type programmes, but there is more demand for leadership training – many crew leaders have been promoted into the role not because they have the right skills but because they have been there the longest.</a:t>
            </a:r>
          </a:p>
          <a:p>
            <a:pPr marL="0" indent="0">
              <a:buNone/>
            </a:pPr>
            <a:endParaRPr lang="en-US" baseline="0" dirty="0" smtClean="0"/>
          </a:p>
          <a:p>
            <a:pPr marL="0" indent="0">
              <a:buNone/>
            </a:pPr>
            <a:r>
              <a:rPr lang="en-US" baseline="0" dirty="0" smtClean="0"/>
              <a:t>Through the governments increased focus on forestry, there is an opportunity to enhance the image of forestry and bring new workers into the sector. These will be needed to plant the trees but it is also important to ensure they are well trained, and also see a career pathway in the sector.</a:t>
            </a:r>
          </a:p>
          <a:p>
            <a:pPr marL="0" indent="0">
              <a:buNone/>
            </a:pPr>
            <a:endParaRPr lang="en-US" baseline="0" dirty="0" smtClean="0"/>
          </a:p>
          <a:p>
            <a:pPr marL="0" indent="0">
              <a:buNone/>
            </a:pPr>
            <a:r>
              <a:rPr lang="en-US" baseline="0" dirty="0" smtClean="0"/>
              <a:t>As the industry introduced mandatory pre-employment and random drug testing, as well as a declining interest in forestry as a career, the numbers of people attending provider pre-employment courses decreased. In many cases to the point where courses are no longer offered. This disrupted the pathway into the industry. The new regional investment initiatives should see some of these courses resurrected. We are working with the likes of EWC and their proposed generation programme. The intention that people pathway into an apprenticeship</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2D33AB68-E66E-4E6F-9942-26D1F65D5567}" type="slidenum">
              <a:rPr lang="en-NZ" smtClean="0"/>
              <a:t>19</a:t>
            </a:fld>
            <a:endParaRPr lang="en-NZ"/>
          </a:p>
        </p:txBody>
      </p:sp>
    </p:spTree>
    <p:extLst>
      <p:ext uri="{BB962C8B-B14F-4D97-AF65-F5344CB8AC3E}">
        <p14:creationId xmlns:p14="http://schemas.microsoft.com/office/powerpoint/2010/main" val="4244636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smtClean="0"/>
              <a:t>Mechanisation</a:t>
            </a:r>
            <a:r>
              <a:rPr lang="en-US" baseline="0" dirty="0" smtClean="0"/>
              <a:t> is not new to the forestry sector, however there has been a concentrated effort in recent years with Future Forests Research, now Forest Growers Research, focusing on reducing the number of people doing manual operations – ‘no man on the ground, no hand on the saw’. This initiative originated and gained additional support as a result of the Independent Forest Safety Review after a high number of fatalities in 2013</a:t>
            </a:r>
          </a:p>
          <a:p>
            <a:pPr marL="0" indent="0">
              <a:buNone/>
            </a:pPr>
            <a:endParaRPr lang="en-US" baseline="0" dirty="0" smtClean="0"/>
          </a:p>
          <a:p>
            <a:pPr marL="0" indent="0">
              <a:buNone/>
            </a:pPr>
            <a:r>
              <a:rPr lang="en-US" baseline="0" dirty="0" smtClean="0"/>
              <a:t>We have worked with FGR as new operations have developed and are about to release new unit standards on ‘cable assist harvesting’ allowing machines to work on steep terrain</a:t>
            </a:r>
          </a:p>
          <a:p>
            <a:pPr marL="0" indent="0">
              <a:buNone/>
            </a:pPr>
            <a:endParaRPr lang="en-US" baseline="0" dirty="0" smtClean="0"/>
          </a:p>
          <a:p>
            <a:pPr marL="0" indent="0">
              <a:buNone/>
            </a:pPr>
            <a:r>
              <a:rPr lang="en-US" baseline="0" dirty="0" smtClean="0"/>
              <a:t>Soft skill training has gathered momentum over recent years. Forestry has long had a history of doing OSH type programmes, but there is more demand for leadership training – many crew leaders have been promoted into the role not because they have the right skills but because they have been there the longest.</a:t>
            </a:r>
          </a:p>
          <a:p>
            <a:pPr marL="0" indent="0">
              <a:buNone/>
            </a:pPr>
            <a:endParaRPr lang="en-US" baseline="0" dirty="0" smtClean="0"/>
          </a:p>
          <a:p>
            <a:pPr marL="0" indent="0">
              <a:buNone/>
            </a:pPr>
            <a:r>
              <a:rPr lang="en-US" baseline="0" dirty="0" smtClean="0"/>
              <a:t>Through the governments increased focus on forestry, there is an opportunity to enhance the image of forestry and bring new workers into the sector. These will be needed to plant the trees but it is also important to ensure they are well trained, and also see a career pathway in the sector.</a:t>
            </a:r>
          </a:p>
          <a:p>
            <a:pPr marL="0" indent="0">
              <a:buNone/>
            </a:pPr>
            <a:endParaRPr lang="en-US" baseline="0" dirty="0" smtClean="0"/>
          </a:p>
          <a:p>
            <a:pPr marL="0" indent="0">
              <a:buNone/>
            </a:pPr>
            <a:r>
              <a:rPr lang="en-US" baseline="0" dirty="0" smtClean="0"/>
              <a:t>As the industry introduced mandatory pre-employment and random drug testing, as well as a declining interest in forestry as a career, the numbers of people attending provider pre-employment courses decreased. In many cases to the point where courses are no longer offered. This disrupted the pathway into the industry. The new regional investment initiatives should see some of these courses resurrected. We are working with the likes of EWC and their proposed generation programme. The intention that people pathway into an apprenticeship</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2D33AB68-E66E-4E6F-9942-26D1F65D5567}" type="slidenum">
              <a:rPr lang="en-NZ" smtClean="0"/>
              <a:t>20</a:t>
            </a:fld>
            <a:endParaRPr lang="en-NZ"/>
          </a:p>
        </p:txBody>
      </p:sp>
    </p:spTree>
    <p:extLst>
      <p:ext uri="{BB962C8B-B14F-4D97-AF65-F5344CB8AC3E}">
        <p14:creationId xmlns:p14="http://schemas.microsoft.com/office/powerpoint/2010/main" val="167721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work with over 3,500</a:t>
            </a:r>
            <a:r>
              <a:rPr lang="en-US" baseline="0" dirty="0" smtClean="0"/>
              <a:t> businesses and more than 26,000 learners every year.</a:t>
            </a:r>
            <a:endParaRPr lang="en-US" dirty="0"/>
          </a:p>
        </p:txBody>
      </p:sp>
      <p:sp>
        <p:nvSpPr>
          <p:cNvPr id="4" name="Slide Number Placeholder 3"/>
          <p:cNvSpPr>
            <a:spLocks noGrp="1"/>
          </p:cNvSpPr>
          <p:nvPr>
            <p:ph type="sldNum" sz="quarter" idx="10"/>
          </p:nvPr>
        </p:nvSpPr>
        <p:spPr/>
        <p:txBody>
          <a:bodyPr/>
          <a:lstStyle/>
          <a:p>
            <a:fld id="{B7C011DF-FC79-1B45-9D74-A5B84974EFB8}" type="slidenum">
              <a:rPr lang="en-US" smtClean="0"/>
              <a:t>2</a:t>
            </a:fld>
            <a:endParaRPr lang="en-US"/>
          </a:p>
        </p:txBody>
      </p:sp>
    </p:spTree>
    <p:extLst>
      <p:ext uri="{BB962C8B-B14F-4D97-AF65-F5344CB8AC3E}">
        <p14:creationId xmlns:p14="http://schemas.microsoft.com/office/powerpoint/2010/main" val="311488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Please refer to EPI spreadsheet for 2013-2018 comparison</a:t>
            </a:r>
          </a:p>
          <a:p>
            <a:endParaRPr lang="en-US" dirty="0" smtClean="0"/>
          </a:p>
          <a:p>
            <a:r>
              <a:rPr lang="en-US" dirty="0" smtClean="0"/>
              <a:t>Christine</a:t>
            </a:r>
            <a:r>
              <a:rPr lang="en-US" baseline="0" dirty="0" smtClean="0"/>
              <a:t> to discuss trends – Individual AM info on new dashboard </a:t>
            </a:r>
            <a:endParaRPr lang="en-US" dirty="0" smtClean="0"/>
          </a:p>
          <a:p>
            <a:endParaRPr lang="en-US" dirty="0" smtClean="0"/>
          </a:p>
          <a:p>
            <a:r>
              <a:rPr lang="en-US" dirty="0" smtClean="0"/>
              <a:t>We’re involved</a:t>
            </a:r>
            <a:r>
              <a:rPr lang="en-US" baseline="0" dirty="0" smtClean="0"/>
              <a:t> in the </a:t>
            </a:r>
            <a:r>
              <a:rPr lang="en-US" baseline="0" dirty="0" err="1" smtClean="0"/>
              <a:t>Ako</a:t>
            </a:r>
            <a:r>
              <a:rPr lang="en-US" baseline="0" dirty="0" smtClean="0"/>
              <a:t> project – Mark to provide overview and background info….</a:t>
            </a:r>
          </a:p>
          <a:p>
            <a:endParaRPr lang="en-US" baseline="0" dirty="0" smtClean="0"/>
          </a:p>
          <a:p>
            <a:r>
              <a:rPr lang="en-US" baseline="0" dirty="0" smtClean="0"/>
              <a:t>Contract assessor network is diverse, reflecting the nature of the workforce. </a:t>
            </a:r>
          </a:p>
          <a:p>
            <a:endParaRPr lang="en-US" baseline="0" dirty="0" smtClean="0"/>
          </a:p>
          <a:p>
            <a:r>
              <a:rPr lang="en-US" baseline="0" dirty="0" smtClean="0"/>
              <a:t>Anything that Derek’s team doing?  Gateway… (low uptake)</a:t>
            </a:r>
          </a:p>
          <a:p>
            <a:endParaRPr lang="en-US" baseline="0" dirty="0" smtClean="0"/>
          </a:p>
          <a:p>
            <a:r>
              <a:rPr lang="en-US" baseline="0" dirty="0" smtClean="0"/>
              <a:t>Low youth achievement: high turnover (external and internal – the good ones get moved within the crew to a different role), lead to increased completion time, more on the job training/intensive supervision required which can be challenging for contractors due to commercial constraints… </a:t>
            </a:r>
            <a:endParaRPr lang="en-US" dirty="0"/>
          </a:p>
        </p:txBody>
      </p:sp>
      <p:sp>
        <p:nvSpPr>
          <p:cNvPr id="4" name="Slide Number Placeholder 3"/>
          <p:cNvSpPr>
            <a:spLocks noGrp="1"/>
          </p:cNvSpPr>
          <p:nvPr>
            <p:ph type="sldNum" sz="quarter" idx="10"/>
          </p:nvPr>
        </p:nvSpPr>
        <p:spPr/>
        <p:txBody>
          <a:bodyPr/>
          <a:lstStyle/>
          <a:p>
            <a:fld id="{2D33AB68-E66E-4E6F-9942-26D1F65D5567}" type="slidenum">
              <a:rPr lang="en-NZ" smtClean="0"/>
              <a:t>21</a:t>
            </a:fld>
            <a:endParaRPr lang="en-NZ"/>
          </a:p>
        </p:txBody>
      </p:sp>
    </p:spTree>
    <p:extLst>
      <p:ext uri="{BB962C8B-B14F-4D97-AF65-F5344CB8AC3E}">
        <p14:creationId xmlns:p14="http://schemas.microsoft.com/office/powerpoint/2010/main" val="1244899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2D33AB68-E66E-4E6F-9942-26D1F65D5567}" type="slidenum">
              <a:rPr lang="en-NZ" smtClean="0"/>
              <a:t>22</a:t>
            </a:fld>
            <a:endParaRPr lang="en-NZ"/>
          </a:p>
        </p:txBody>
      </p:sp>
    </p:spTree>
    <p:extLst>
      <p:ext uri="{BB962C8B-B14F-4D97-AF65-F5344CB8AC3E}">
        <p14:creationId xmlns:p14="http://schemas.microsoft.com/office/powerpoint/2010/main" val="1220763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46125"/>
            <a:ext cx="5959475" cy="37258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The government recently launched a new policy to support and encourage people into the tertiary education. The fees free initiative was launched on 1 Jan this year and there are a range of engineering and manufacturing apprenticeship </a:t>
            </a:r>
            <a:r>
              <a:rPr lang="en-US" baseline="0" dirty="0" err="1" smtClean="0"/>
              <a:t>programmes</a:t>
            </a:r>
            <a:r>
              <a:rPr lang="en-US" baseline="0" dirty="0" smtClean="0"/>
              <a:t> that are eligible.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Essentially the first two years of a person’s apprenticeship could be free provided the learner and selected qualification meets the eligibility criteria.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That’s the end of our presentation. There really is no better time to train. Come an speak to us at stand and we’re more than happy to take questions</a:t>
            </a:r>
          </a:p>
        </p:txBody>
      </p:sp>
      <p:sp>
        <p:nvSpPr>
          <p:cNvPr id="4" name="Slide Number Placeholder 3"/>
          <p:cNvSpPr>
            <a:spLocks noGrp="1"/>
          </p:cNvSpPr>
          <p:nvPr>
            <p:ph type="sldNum" sz="quarter" idx="10"/>
          </p:nvPr>
        </p:nvSpPr>
        <p:spPr/>
        <p:txBody>
          <a:bodyPr/>
          <a:lstStyle/>
          <a:p>
            <a:fld id="{A571AD91-401D-4728-934B-9E33ED8E82D7}" type="slidenum">
              <a:rPr lang="en-US" smtClean="0"/>
              <a:t>23</a:t>
            </a:fld>
            <a:endParaRPr lang="en-US"/>
          </a:p>
        </p:txBody>
      </p:sp>
    </p:spTree>
    <p:extLst>
      <p:ext uri="{BB962C8B-B14F-4D97-AF65-F5344CB8AC3E}">
        <p14:creationId xmlns:p14="http://schemas.microsoft.com/office/powerpoint/2010/main" val="236263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46125"/>
            <a:ext cx="5959475" cy="37258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We facilitate training for a range of nationally recognized and industry-endorsed qualifications including those that support the development of foundation/entry-level skills, technical apprenticeships, to business skills and team leadership.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We offer a range of tailored support options to best suit your business. This includes our Appetence Training NZ model whereby we recruit and employ your apprentice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We also offer a range of bite-sized learning solutions to support your people at any stage of their career.</a:t>
            </a:r>
          </a:p>
        </p:txBody>
      </p:sp>
      <p:sp>
        <p:nvSpPr>
          <p:cNvPr id="4" name="Slide Number Placeholder 3"/>
          <p:cNvSpPr>
            <a:spLocks noGrp="1"/>
          </p:cNvSpPr>
          <p:nvPr>
            <p:ph type="sldNum" sz="quarter" idx="10"/>
          </p:nvPr>
        </p:nvSpPr>
        <p:spPr/>
        <p:txBody>
          <a:bodyPr/>
          <a:lstStyle/>
          <a:p>
            <a:fld id="{A571AD91-401D-4728-934B-9E33ED8E82D7}" type="slidenum">
              <a:rPr lang="en-US" smtClean="0"/>
              <a:t>24</a:t>
            </a:fld>
            <a:endParaRPr lang="en-US"/>
          </a:p>
        </p:txBody>
      </p:sp>
    </p:spTree>
    <p:extLst>
      <p:ext uri="{BB962C8B-B14F-4D97-AF65-F5344CB8AC3E}">
        <p14:creationId xmlns:p14="http://schemas.microsoft.com/office/powerpoint/2010/main" val="858910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7C011DF-FC79-1B45-9D74-A5B84974EFB8}" type="slidenum">
              <a:rPr lang="en-US" smtClean="0"/>
              <a:t>25</a:t>
            </a:fld>
            <a:endParaRPr lang="en-US"/>
          </a:p>
        </p:txBody>
      </p:sp>
    </p:spTree>
    <p:extLst>
      <p:ext uri="{BB962C8B-B14F-4D97-AF65-F5344CB8AC3E}">
        <p14:creationId xmlns:p14="http://schemas.microsoft.com/office/powerpoint/2010/main" val="3336224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C011DF-FC79-1B45-9D74-A5B84974EFB8}" type="slidenum">
              <a:rPr lang="en-US" smtClean="0"/>
              <a:t>3</a:t>
            </a:fld>
            <a:endParaRPr lang="en-US"/>
          </a:p>
        </p:txBody>
      </p:sp>
    </p:spTree>
    <p:extLst>
      <p:ext uri="{BB962C8B-B14F-4D97-AF65-F5344CB8AC3E}">
        <p14:creationId xmlns:p14="http://schemas.microsoft.com/office/powerpoint/2010/main" val="1487484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C011DF-FC79-1B45-9D74-A5B84974EFB8}" type="slidenum">
              <a:rPr lang="en-US" smtClean="0"/>
              <a:t>4</a:t>
            </a:fld>
            <a:endParaRPr lang="en-US"/>
          </a:p>
        </p:txBody>
      </p:sp>
    </p:spTree>
    <p:extLst>
      <p:ext uri="{BB962C8B-B14F-4D97-AF65-F5344CB8AC3E}">
        <p14:creationId xmlns:p14="http://schemas.microsoft.com/office/powerpoint/2010/main" val="3078996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46125"/>
            <a:ext cx="5959475" cy="37258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Competenz is the standard setting body for 36 sectors – ranging from engineering, manufacturing to forestry and rail. We support the country’s most productive sectors, and we know that our businesses are facing similar challenges.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Challenges such as how to respond to increasing pressure of skills shortages, talent pipelines, and retention or reskilling to respond to technological innovations and the aging workforce.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engineering and manufacturing sectors are in growth mode and this is not only putting pressure on the existing workforce – i.e. the need to replace those exiting the workforce (predominantly due to aging), but we need to urgently find NEW people to fulfil NEW jobs</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This year alone the mechanical engineering sector will need 650 people to fill NEW jobs; the general manufacturing sector needs more than 1000. Over the next five years, these two sectors need more then 20,000 people to need to demand for new jobs and replace those existing the workforce.  That’s 23% of the workforce! </a:t>
            </a:r>
          </a:p>
        </p:txBody>
      </p:sp>
      <p:sp>
        <p:nvSpPr>
          <p:cNvPr id="4" name="Slide Number Placeholder 3"/>
          <p:cNvSpPr>
            <a:spLocks noGrp="1"/>
          </p:cNvSpPr>
          <p:nvPr>
            <p:ph type="sldNum" sz="quarter" idx="10"/>
          </p:nvPr>
        </p:nvSpPr>
        <p:spPr/>
        <p:txBody>
          <a:bodyPr/>
          <a:lstStyle/>
          <a:p>
            <a:fld id="{A571AD91-401D-4728-934B-9E33ED8E82D7}" type="slidenum">
              <a:rPr lang="en-US" smtClean="0"/>
              <a:t>5</a:t>
            </a:fld>
            <a:endParaRPr lang="en-US"/>
          </a:p>
        </p:txBody>
      </p:sp>
    </p:spTree>
    <p:extLst>
      <p:ext uri="{BB962C8B-B14F-4D97-AF65-F5344CB8AC3E}">
        <p14:creationId xmlns:p14="http://schemas.microsoft.com/office/powerpoint/2010/main" val="2013585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46125"/>
            <a:ext cx="5959475" cy="37258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Almost half of our workforces have no post-qualifications. Post school training and formal qualifications ensure that our workforce has the skills needed to not only the job today, but anticipate and respond to the changes of tomorrow.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average age of your workforce is about 44 years – and this is based on the 2013 Census. Five years ago 25% of your workforce was aged 55+ this portion of your workforce is now starting to retire.</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majority of the workforce comprises older male Europeans.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There is an opportunity to diversify your workforces by promoting to people that might not usually consider a career or career pathway.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We know that the value of having a trained and qualified workforce is: </a:t>
            </a:r>
          </a:p>
          <a:p>
            <a:pPr marL="171450" indent="-171450">
              <a:buFont typeface="Arial" panose="020B0604020202020204" pitchFamily="34" charset="0"/>
              <a:buChar char="•"/>
            </a:pPr>
            <a:r>
              <a:rPr lang="en-US" baseline="0" dirty="0" smtClean="0"/>
              <a:t>Improved retention and attraction, as well as staff engagement – qualifications provide a sense of value and achievement, especially to those that have not achieved qualifications in the past. </a:t>
            </a:r>
          </a:p>
          <a:p>
            <a:pPr marL="171450" indent="-171450">
              <a:buFont typeface="Arial" panose="020B0604020202020204" pitchFamily="34" charset="0"/>
              <a:buChar char="•"/>
            </a:pPr>
            <a:r>
              <a:rPr lang="en-US" baseline="0" dirty="0" smtClean="0"/>
              <a:t>A qualified workforce tends to be more efficient and productive – output tends to be of a higher quality</a:t>
            </a:r>
          </a:p>
          <a:p>
            <a:pPr marL="171450" indent="-171450">
              <a:buFont typeface="Arial" panose="020B0604020202020204" pitchFamily="34" charset="0"/>
              <a:buChar char="•"/>
            </a:pPr>
            <a:r>
              <a:rPr lang="en-US" baseline="0" dirty="0" smtClean="0"/>
              <a:t>Qualifications develop a whole suite of skills ranging from technical to non-technical. They often include transferable skills that can further benefit the individual in their work and personal life, as well as benefit the business by ensuring all start are operating at the same, consistent standard</a:t>
            </a:r>
          </a:p>
          <a:p>
            <a:pPr marL="171450" indent="-171450">
              <a:buFont typeface="Arial" panose="020B0604020202020204" pitchFamily="34" charset="0"/>
              <a:buChar char="•"/>
            </a:pPr>
            <a:r>
              <a:rPr lang="en-US" baseline="0" dirty="0" smtClean="0"/>
              <a:t>Qualifications cover critical health and safety aspects required of the work and the workplace.</a:t>
            </a:r>
          </a:p>
          <a:p>
            <a:pPr marL="171450" indent="-171450">
              <a:buFont typeface="Arial" panose="020B0604020202020204" pitchFamily="34" charset="0"/>
              <a:buChar char="•"/>
            </a:pPr>
            <a:r>
              <a:rPr lang="en-US" baseline="0" dirty="0" smtClean="0"/>
              <a:t>Qualified staff can increase your competitive advantage, as well as your ability to attract new people </a:t>
            </a:r>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We know that there is no better time to train than now: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More than 700 people are needed every year for the next five years to replace those leaving the industry – these people need training/upskilling, etc… We know the sector has a slightly older age profile than the broader economy and is likely the primary reason for the large number of people needed.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GDP per FTE (a proxy for measuring productivity) is lower than the NZ workforce generally. It’s also lower than general manufacturing of $104k…. We’re noticing that workforces that tend to have more qualifications (at any level) tend to be more “productive”  - i.e. a higher per FTE value.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We actively scan the environment to ensure our training </a:t>
            </a:r>
            <a:r>
              <a:rPr lang="en-US" baseline="0" dirty="0" err="1" smtClean="0"/>
              <a:t>programmes</a:t>
            </a:r>
            <a:r>
              <a:rPr lang="en-US" baseline="0" dirty="0" smtClean="0"/>
              <a:t> reflect industry standards and keep pace with changing systems, practices and technology.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new Government has also provided a greater focus on tertiary education, through it’s fees free policy. I’ll discuss this in more detail later, but first I just want to introduce to Competenz…. </a:t>
            </a:r>
          </a:p>
        </p:txBody>
      </p:sp>
      <p:sp>
        <p:nvSpPr>
          <p:cNvPr id="4" name="Slide Number Placeholder 3"/>
          <p:cNvSpPr>
            <a:spLocks noGrp="1"/>
          </p:cNvSpPr>
          <p:nvPr>
            <p:ph type="sldNum" sz="quarter" idx="10"/>
          </p:nvPr>
        </p:nvSpPr>
        <p:spPr/>
        <p:txBody>
          <a:bodyPr/>
          <a:lstStyle/>
          <a:p>
            <a:fld id="{A571AD91-401D-4728-934B-9E33ED8E82D7}" type="slidenum">
              <a:rPr lang="en-US" smtClean="0"/>
              <a:t>6</a:t>
            </a:fld>
            <a:endParaRPr lang="en-US"/>
          </a:p>
        </p:txBody>
      </p:sp>
    </p:spTree>
    <p:extLst>
      <p:ext uri="{BB962C8B-B14F-4D97-AF65-F5344CB8AC3E}">
        <p14:creationId xmlns:p14="http://schemas.microsoft.com/office/powerpoint/2010/main" val="3796123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B7C011DF-FC79-1B45-9D74-A5B84974EFB8}" type="slidenum">
              <a:rPr lang="en-US" smtClean="0"/>
              <a:t>7</a:t>
            </a:fld>
            <a:endParaRPr lang="en-US"/>
          </a:p>
        </p:txBody>
      </p:sp>
    </p:spTree>
    <p:extLst>
      <p:ext uri="{BB962C8B-B14F-4D97-AF65-F5344CB8AC3E}">
        <p14:creationId xmlns:p14="http://schemas.microsoft.com/office/powerpoint/2010/main" val="3761024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46125"/>
            <a:ext cx="5959475" cy="3725863"/>
          </a:xfrm>
        </p:spPr>
      </p:sp>
      <p:sp>
        <p:nvSpPr>
          <p:cNvPr id="3" name="Notes Placeholder 2"/>
          <p:cNvSpPr>
            <a:spLocks noGrp="1"/>
          </p:cNvSpPr>
          <p:nvPr>
            <p:ph type="body" idx="1"/>
          </p:nvPr>
        </p:nvSpPr>
        <p:spPr/>
        <p:txBody>
          <a:bodyPr/>
          <a:lstStyle/>
          <a:p>
            <a:r>
              <a:rPr lang="en-US" dirty="0" smtClean="0"/>
              <a:t>As we know,</a:t>
            </a:r>
            <a:r>
              <a:rPr lang="en-US" baseline="0" dirty="0" smtClean="0"/>
              <a:t> </a:t>
            </a:r>
            <a:r>
              <a:rPr lang="en-US" dirty="0" smtClean="0"/>
              <a:t>New Zealand</a:t>
            </a:r>
            <a:r>
              <a:rPr lang="en-US" baseline="0" dirty="0" smtClean="0"/>
              <a:t> is in boom time – unemployment is low, and our production sectors are growing. Our country and, more critically, our workforces are aging and there are tens of thousands of people exiting the workforce every where. In addition, sectors are competing for </a:t>
            </a:r>
            <a:r>
              <a:rPr lang="en-US" baseline="0" dirty="0" err="1" smtClean="0"/>
              <a:t>labour</a:t>
            </a:r>
            <a:r>
              <a:rPr lang="en-US" baseline="0" dirty="0" smtClean="0"/>
              <a:t> – we just need to look in our backyard: workers are carving out careers in construction, manufacturers are needing more people to produce more things to export, our new Government wants to plant One Billion Trees by 2028 – that’s twice the capacity than currently projected. All of these sectors need people, and they are all drawing from the same pool. </a:t>
            </a:r>
          </a:p>
          <a:p>
            <a:endParaRPr lang="en-US" baseline="0" dirty="0" smtClean="0"/>
          </a:p>
          <a:p>
            <a:r>
              <a:rPr lang="en-US" baseline="0" dirty="0" smtClean="0"/>
              <a:t>New Zealand’s manufacturing industry is growing, and unfortunately, the negative consequence of growth is the skills shortage. The workforce is also aging and technology is fast changing what we do, who does it and how it’s done.  </a:t>
            </a:r>
          </a:p>
        </p:txBody>
      </p:sp>
      <p:sp>
        <p:nvSpPr>
          <p:cNvPr id="4" name="Slide Number Placeholder 3"/>
          <p:cNvSpPr>
            <a:spLocks noGrp="1"/>
          </p:cNvSpPr>
          <p:nvPr>
            <p:ph type="sldNum" sz="quarter" idx="10"/>
          </p:nvPr>
        </p:nvSpPr>
        <p:spPr/>
        <p:txBody>
          <a:bodyPr/>
          <a:lstStyle/>
          <a:p>
            <a:fld id="{B7C011DF-FC79-1B45-9D74-A5B84974EFB8}" type="slidenum">
              <a:rPr lang="en-US" smtClean="0"/>
              <a:t>9</a:t>
            </a:fld>
            <a:endParaRPr lang="en-US"/>
          </a:p>
        </p:txBody>
      </p:sp>
    </p:spTree>
    <p:extLst>
      <p:ext uri="{BB962C8B-B14F-4D97-AF65-F5344CB8AC3E}">
        <p14:creationId xmlns:p14="http://schemas.microsoft.com/office/powerpoint/2010/main" val="1630370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46125"/>
            <a:ext cx="5959475" cy="37258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A wonderful article recently published by Frances </a:t>
            </a:r>
            <a:r>
              <a:rPr lang="en-US" baseline="0" dirty="0" err="1" smtClean="0"/>
              <a:t>Valintine</a:t>
            </a:r>
            <a:r>
              <a:rPr lang="en-US" baseline="0" dirty="0" smtClean="0"/>
              <a:t> noted the current challenges facing all workforces, but also outlined that the focus is shifting. The pure focus on technology is now shifting to an </a:t>
            </a:r>
            <a:r>
              <a:rPr lang="en-US" baseline="0" dirty="0" err="1" smtClean="0"/>
              <a:t>organisation’s</a:t>
            </a:r>
            <a:r>
              <a:rPr lang="en-US" baseline="0" dirty="0" smtClean="0"/>
              <a:t> most critical asset – its people.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Workforce diversification is an essential conversation not only to meet the skills shortage challenges of the next five year, but to meet the changing </a:t>
            </a:r>
            <a:r>
              <a:rPr lang="en-US" baseline="0" dirty="0" err="1" smtClean="0"/>
              <a:t>requiremenets</a:t>
            </a:r>
            <a:r>
              <a:rPr lang="en-US" baseline="0" dirty="0" smtClean="0"/>
              <a:t> of the </a:t>
            </a:r>
            <a:r>
              <a:rPr lang="en-US" baseline="0" dirty="0" err="1" smtClean="0"/>
              <a:t>indsutry</a:t>
            </a:r>
            <a:r>
              <a:rPr lang="en-US" baseline="0" dirty="0" smtClean="0"/>
              <a:t>, technology and pace of work. </a:t>
            </a:r>
          </a:p>
        </p:txBody>
      </p:sp>
      <p:sp>
        <p:nvSpPr>
          <p:cNvPr id="4" name="Slide Number Placeholder 3"/>
          <p:cNvSpPr>
            <a:spLocks noGrp="1"/>
          </p:cNvSpPr>
          <p:nvPr>
            <p:ph type="sldNum" sz="quarter" idx="10"/>
          </p:nvPr>
        </p:nvSpPr>
        <p:spPr/>
        <p:txBody>
          <a:bodyPr/>
          <a:lstStyle/>
          <a:p>
            <a:fld id="{A571AD91-401D-4728-934B-9E33ED8E82D7}" type="slidenum">
              <a:rPr lang="en-US" smtClean="0"/>
              <a:t>10</a:t>
            </a:fld>
            <a:endParaRPr lang="en-US"/>
          </a:p>
        </p:txBody>
      </p:sp>
    </p:spTree>
    <p:extLst>
      <p:ext uri="{BB962C8B-B14F-4D97-AF65-F5344CB8AC3E}">
        <p14:creationId xmlns:p14="http://schemas.microsoft.com/office/powerpoint/2010/main" val="598366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1" y="383648"/>
            <a:ext cx="8664574" cy="4934479"/>
          </a:xfrm>
          <a:prstGeom prst="rect">
            <a:avLst/>
          </a:prstGeom>
          <a:solidFill>
            <a:srgbClr val="21A3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ctrTitle" hasCustomPrompt="1"/>
          </p:nvPr>
        </p:nvSpPr>
        <p:spPr>
          <a:xfrm>
            <a:off x="755937" y="1082031"/>
            <a:ext cx="7908639" cy="1211979"/>
          </a:xfrm>
        </p:spPr>
        <p:txBody>
          <a:bodyPr anchor="t">
            <a:noAutofit/>
          </a:bodyPr>
          <a:lstStyle>
            <a:lvl1pPr algn="l">
              <a:spcAft>
                <a:spcPts val="600"/>
              </a:spcAft>
              <a:defRPr sz="7000" b="1" i="0" baseline="0">
                <a:solidFill>
                  <a:srgbClr val="FFFFFF"/>
                </a:solidFill>
                <a:latin typeface="+mj-lt"/>
                <a:cs typeface="Arial Black"/>
              </a:defRPr>
            </a:lvl1pPr>
          </a:lstStyle>
          <a:p>
            <a:r>
              <a:rPr lang="en-AU" dirty="0" smtClean="0"/>
              <a:t>C</a:t>
            </a:r>
            <a:r>
              <a:rPr lang="en-US" dirty="0" smtClean="0"/>
              <a:t>l</a:t>
            </a:r>
            <a:r>
              <a:rPr lang="en-AU" dirty="0" smtClean="0"/>
              <a:t>ick to add </a:t>
            </a:r>
            <a:br>
              <a:rPr lang="en-AU" dirty="0" smtClean="0"/>
            </a:br>
            <a:r>
              <a:rPr lang="en-AU" dirty="0" smtClean="0"/>
              <a:t>title here</a:t>
            </a:r>
            <a:endParaRPr lang="en-US" dirty="0"/>
          </a:p>
        </p:txBody>
      </p:sp>
      <p:sp>
        <p:nvSpPr>
          <p:cNvPr id="10" name="Subtitle 2"/>
          <p:cNvSpPr>
            <a:spLocks noGrp="1"/>
          </p:cNvSpPr>
          <p:nvPr>
            <p:ph type="subTitle" idx="1"/>
          </p:nvPr>
        </p:nvSpPr>
        <p:spPr>
          <a:xfrm>
            <a:off x="776532" y="2986217"/>
            <a:ext cx="7908639" cy="962404"/>
          </a:xfrm>
        </p:spPr>
        <p:txBody>
          <a:bodyPr>
            <a:noAutofit/>
          </a:bodyPr>
          <a:lstStyle>
            <a:lvl1pPr marL="0" indent="0" algn="l">
              <a:spcAft>
                <a:spcPts val="0"/>
              </a:spcAft>
              <a:buNone/>
              <a:defRPr sz="2000" baseline="0">
                <a:solidFill>
                  <a:srgbClr val="FFFFFF"/>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Master subtitle style</a:t>
            </a:r>
          </a:p>
          <a:p>
            <a:r>
              <a:rPr lang="en-AU" dirty="0" smtClean="0"/>
              <a:t>You can edit background colours / images under themes</a:t>
            </a:r>
            <a:endParaRPr lang="en-US" dirty="0"/>
          </a:p>
        </p:txBody>
      </p:sp>
      <p:cxnSp>
        <p:nvCxnSpPr>
          <p:cNvPr id="17" name="Straight Connector 16"/>
          <p:cNvCxnSpPr/>
          <p:nvPr userDrawn="1"/>
        </p:nvCxnSpPr>
        <p:spPr>
          <a:xfrm>
            <a:off x="864973" y="4791822"/>
            <a:ext cx="535459"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8" name="Picture 7" descr="Competenz_Logo_stacked_rgb_REV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75714" y="3996756"/>
            <a:ext cx="1902501" cy="990000"/>
          </a:xfrm>
          <a:prstGeom prst="rect">
            <a:avLst/>
          </a:prstGeom>
        </p:spPr>
      </p:pic>
    </p:spTree>
    <p:extLst>
      <p:ext uri="{BB962C8B-B14F-4D97-AF65-F5344CB8AC3E}">
        <p14:creationId xmlns:p14="http://schemas.microsoft.com/office/powerpoint/2010/main" val="220859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2434" y="0"/>
            <a:ext cx="9141567" cy="5715000"/>
          </a:xfrm>
        </p:spPr>
        <p:txBody>
          <a:bodyPr/>
          <a:lstStyle/>
          <a:p>
            <a:endParaRPr lang="en-US" dirty="0"/>
          </a:p>
        </p:txBody>
      </p:sp>
      <p:sp>
        <p:nvSpPr>
          <p:cNvPr id="9" name="Rectangle 8"/>
          <p:cNvSpPr/>
          <p:nvPr userDrawn="1"/>
        </p:nvSpPr>
        <p:spPr>
          <a:xfrm>
            <a:off x="-2219" y="383645"/>
            <a:ext cx="4377568" cy="5331354"/>
          </a:xfrm>
          <a:prstGeom prst="rect">
            <a:avLst/>
          </a:prstGeom>
          <a:solidFill>
            <a:srgbClr val="21A3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768864" y="943970"/>
            <a:ext cx="3311664" cy="1546642"/>
          </a:xfrm>
        </p:spPr>
        <p:txBody>
          <a:bodyPr anchor="t">
            <a:noAutofit/>
          </a:bodyPr>
          <a:lstStyle>
            <a:lvl1pPr algn="l">
              <a:lnSpc>
                <a:spcPct val="90000"/>
              </a:lnSpc>
              <a:defRPr sz="6000" b="1" i="0" baseline="0">
                <a:solidFill>
                  <a:schemeClr val="bg1"/>
                </a:solidFill>
                <a:latin typeface="+mj-lt"/>
                <a:cs typeface="Arial Black"/>
              </a:defRPr>
            </a:lvl1pPr>
          </a:lstStyle>
          <a:p>
            <a:r>
              <a:rPr lang="en-AU" dirty="0" smtClean="0"/>
              <a:t>Section break #2</a:t>
            </a:r>
            <a:endParaRPr lang="en-US" dirty="0"/>
          </a:p>
        </p:txBody>
      </p:sp>
      <p:sp>
        <p:nvSpPr>
          <p:cNvPr id="7" name="Subtitle 2"/>
          <p:cNvSpPr>
            <a:spLocks noGrp="1"/>
          </p:cNvSpPr>
          <p:nvPr>
            <p:ph type="subTitle" idx="1" hasCustomPrompt="1"/>
          </p:nvPr>
        </p:nvSpPr>
        <p:spPr>
          <a:xfrm>
            <a:off x="768862" y="2596568"/>
            <a:ext cx="3311666" cy="597578"/>
          </a:xfrm>
        </p:spPr>
        <p:txBody>
          <a:bodyPr>
            <a:normAutofit/>
          </a:bodyPr>
          <a:lstStyle>
            <a:lvl1pPr marL="0" indent="0" algn="l">
              <a:buNone/>
              <a:defRPr sz="18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 style</a:t>
            </a:r>
            <a:endParaRPr lang="en-US" dirty="0"/>
          </a:p>
        </p:txBody>
      </p:sp>
      <p:cxnSp>
        <p:nvCxnSpPr>
          <p:cNvPr id="4" name="Straight Connector 3"/>
          <p:cNvCxnSpPr/>
          <p:nvPr userDrawn="1"/>
        </p:nvCxnSpPr>
        <p:spPr>
          <a:xfrm>
            <a:off x="884647" y="5326944"/>
            <a:ext cx="51646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Competenz_Logo_stacked_rgb_REV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6676" y="4526636"/>
            <a:ext cx="1902501" cy="990000"/>
          </a:xfrm>
          <a:prstGeom prst="rect">
            <a:avLst/>
          </a:prstGeom>
        </p:spPr>
      </p:pic>
    </p:spTree>
    <p:extLst>
      <p:ext uri="{BB962C8B-B14F-4D97-AF65-F5344CB8AC3E}">
        <p14:creationId xmlns:p14="http://schemas.microsoft.com/office/powerpoint/2010/main" val="5031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2434" y="0"/>
            <a:ext cx="9141567" cy="5715000"/>
          </a:xfrm>
        </p:spPr>
        <p:txBody>
          <a:bodyPr/>
          <a:lstStyle/>
          <a:p>
            <a:endParaRPr lang="en-US" dirty="0"/>
          </a:p>
        </p:txBody>
      </p:sp>
      <p:sp>
        <p:nvSpPr>
          <p:cNvPr id="11" name="Rectangle 10"/>
          <p:cNvSpPr/>
          <p:nvPr userDrawn="1"/>
        </p:nvSpPr>
        <p:spPr>
          <a:xfrm>
            <a:off x="4782069" y="383646"/>
            <a:ext cx="4372916" cy="5331354"/>
          </a:xfrm>
          <a:prstGeom prst="rect">
            <a:avLst/>
          </a:prstGeom>
          <a:solidFill>
            <a:srgbClr val="FF0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5239269" y="943970"/>
            <a:ext cx="3311664" cy="1546642"/>
          </a:xfrm>
        </p:spPr>
        <p:txBody>
          <a:bodyPr anchor="t">
            <a:noAutofit/>
          </a:bodyPr>
          <a:lstStyle>
            <a:lvl1pPr algn="l">
              <a:lnSpc>
                <a:spcPct val="90000"/>
              </a:lnSpc>
              <a:defRPr sz="6000" b="1" i="0" baseline="0">
                <a:solidFill>
                  <a:schemeClr val="bg1"/>
                </a:solidFill>
                <a:latin typeface="+mj-lt"/>
                <a:cs typeface="Arial Black"/>
              </a:defRPr>
            </a:lvl1pPr>
          </a:lstStyle>
          <a:p>
            <a:r>
              <a:rPr lang="en-AU" dirty="0" smtClean="0"/>
              <a:t>Section break #2</a:t>
            </a:r>
            <a:endParaRPr lang="en-US" dirty="0"/>
          </a:p>
        </p:txBody>
      </p:sp>
      <p:sp>
        <p:nvSpPr>
          <p:cNvPr id="7" name="Subtitle 2"/>
          <p:cNvSpPr>
            <a:spLocks noGrp="1"/>
          </p:cNvSpPr>
          <p:nvPr>
            <p:ph type="subTitle" idx="1" hasCustomPrompt="1"/>
          </p:nvPr>
        </p:nvSpPr>
        <p:spPr>
          <a:xfrm>
            <a:off x="5239267" y="2596568"/>
            <a:ext cx="3311666" cy="597578"/>
          </a:xfrm>
        </p:spPr>
        <p:txBody>
          <a:bodyPr>
            <a:normAutofit/>
          </a:bodyPr>
          <a:lstStyle>
            <a:lvl1pPr marL="0" indent="0" algn="l">
              <a:buNone/>
              <a:defRPr sz="18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 style</a:t>
            </a:r>
            <a:endParaRPr lang="en-US" dirty="0"/>
          </a:p>
        </p:txBody>
      </p:sp>
      <p:cxnSp>
        <p:nvCxnSpPr>
          <p:cNvPr id="4" name="Straight Connector 3"/>
          <p:cNvCxnSpPr/>
          <p:nvPr userDrawn="1"/>
        </p:nvCxnSpPr>
        <p:spPr>
          <a:xfrm>
            <a:off x="5355052" y="5326944"/>
            <a:ext cx="51646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Competenz_Logo_stacked_rgb_REV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7081" y="4526636"/>
            <a:ext cx="1902501" cy="990000"/>
          </a:xfrm>
          <a:prstGeom prst="rect">
            <a:avLst/>
          </a:prstGeom>
        </p:spPr>
      </p:pic>
    </p:spTree>
    <p:extLst>
      <p:ext uri="{BB962C8B-B14F-4D97-AF65-F5344CB8AC3E}">
        <p14:creationId xmlns:p14="http://schemas.microsoft.com/office/powerpoint/2010/main" val="708871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2434" y="0"/>
            <a:ext cx="9141567" cy="5715000"/>
          </a:xfrm>
        </p:spPr>
        <p:txBody>
          <a:bodyPr/>
          <a:lstStyle/>
          <a:p>
            <a:endParaRPr lang="en-US" dirty="0"/>
          </a:p>
        </p:txBody>
      </p:sp>
      <p:sp>
        <p:nvSpPr>
          <p:cNvPr id="8" name="Date Placeholder 3"/>
          <p:cNvSpPr txBox="1">
            <a:spLocks/>
          </p:cNvSpPr>
          <p:nvPr userDrawn="1"/>
        </p:nvSpPr>
        <p:spPr>
          <a:xfrm>
            <a:off x="5239267" y="4901531"/>
            <a:ext cx="660400" cy="304271"/>
          </a:xfrm>
          <a:prstGeom prst="rect">
            <a:avLst/>
          </a:prstGeom>
        </p:spPr>
        <p:txBody>
          <a:bodyPr vert="horz" lIns="91440" tIns="45720" rIns="91440" bIns="45720" rtlCol="0" anchor="ctr"/>
          <a:lstStyle>
            <a:defPPr>
              <a:defRPr lang="en-US"/>
            </a:defPPr>
            <a:lvl1pPr marL="0" algn="l" defTabSz="457200" rtl="0" eaLnBrk="1" latinLnBrk="0" hangingPunct="1">
              <a:defRPr sz="900" b="0" i="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12FEFC-00D7-494D-9586-C3EFA11B1C8B}" type="datetimeFigureOut">
              <a:rPr lang="en-US" smtClean="0">
                <a:solidFill>
                  <a:schemeClr val="bg1"/>
                </a:solidFill>
              </a:rPr>
              <a:pPr/>
              <a:t>8/16/2018</a:t>
            </a:fld>
            <a:endParaRPr lang="en-US" dirty="0">
              <a:solidFill>
                <a:schemeClr val="bg1"/>
              </a:solidFill>
            </a:endParaRPr>
          </a:p>
        </p:txBody>
      </p:sp>
      <p:sp>
        <p:nvSpPr>
          <p:cNvPr id="9" name="Footer Placeholder 4"/>
          <p:cNvSpPr txBox="1">
            <a:spLocks/>
          </p:cNvSpPr>
          <p:nvPr userDrawn="1"/>
        </p:nvSpPr>
        <p:spPr>
          <a:xfrm>
            <a:off x="6185714" y="4901531"/>
            <a:ext cx="2895600" cy="3042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solidFill>
                  <a:schemeClr val="bg1"/>
                </a:solidFill>
              </a:rPr>
              <a:t>Title of the presentation here in the master</a:t>
            </a:r>
            <a:endParaRPr lang="en-US" dirty="0">
              <a:solidFill>
                <a:schemeClr val="bg1"/>
              </a:solidFill>
            </a:endParaRPr>
          </a:p>
        </p:txBody>
      </p:sp>
      <p:sp>
        <p:nvSpPr>
          <p:cNvPr id="5" name="Rectangle 4"/>
          <p:cNvSpPr/>
          <p:nvPr userDrawn="1"/>
        </p:nvSpPr>
        <p:spPr>
          <a:xfrm>
            <a:off x="4782069" y="383646"/>
            <a:ext cx="4372916" cy="5331354"/>
          </a:xfrm>
          <a:prstGeom prst="rect">
            <a:avLst/>
          </a:prstGeom>
          <a:solidFill>
            <a:srgbClr val="F78A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5239269" y="943970"/>
            <a:ext cx="3311664" cy="1546642"/>
          </a:xfrm>
        </p:spPr>
        <p:txBody>
          <a:bodyPr anchor="t">
            <a:noAutofit/>
          </a:bodyPr>
          <a:lstStyle>
            <a:lvl1pPr algn="l">
              <a:lnSpc>
                <a:spcPct val="90000"/>
              </a:lnSpc>
              <a:defRPr sz="6000" b="1" i="0" baseline="0">
                <a:solidFill>
                  <a:schemeClr val="bg1"/>
                </a:solidFill>
                <a:latin typeface="+mj-lt"/>
                <a:cs typeface="Arial Black"/>
              </a:defRPr>
            </a:lvl1pPr>
          </a:lstStyle>
          <a:p>
            <a:r>
              <a:rPr lang="en-AU" dirty="0" smtClean="0"/>
              <a:t>Section break #2</a:t>
            </a:r>
            <a:endParaRPr lang="en-US" dirty="0"/>
          </a:p>
        </p:txBody>
      </p:sp>
      <p:sp>
        <p:nvSpPr>
          <p:cNvPr id="7" name="Subtitle 2"/>
          <p:cNvSpPr>
            <a:spLocks noGrp="1"/>
          </p:cNvSpPr>
          <p:nvPr>
            <p:ph type="subTitle" idx="1" hasCustomPrompt="1"/>
          </p:nvPr>
        </p:nvSpPr>
        <p:spPr>
          <a:xfrm>
            <a:off x="5239267" y="2596568"/>
            <a:ext cx="3311666" cy="597578"/>
          </a:xfrm>
        </p:spPr>
        <p:txBody>
          <a:bodyPr>
            <a:normAutofit/>
          </a:bodyPr>
          <a:lstStyle>
            <a:lvl1pPr marL="0" indent="0" algn="l">
              <a:buNone/>
              <a:defRPr sz="18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 style</a:t>
            </a:r>
            <a:endParaRPr lang="en-US" dirty="0"/>
          </a:p>
        </p:txBody>
      </p:sp>
      <p:cxnSp>
        <p:nvCxnSpPr>
          <p:cNvPr id="4" name="Straight Connector 3"/>
          <p:cNvCxnSpPr/>
          <p:nvPr userDrawn="1"/>
        </p:nvCxnSpPr>
        <p:spPr>
          <a:xfrm>
            <a:off x="5355052" y="5326944"/>
            <a:ext cx="51646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Competenz_Logo_stacked_rgb_REV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7081" y="4526636"/>
            <a:ext cx="1902501" cy="990000"/>
          </a:xfrm>
          <a:prstGeom prst="rect">
            <a:avLst/>
          </a:prstGeom>
        </p:spPr>
      </p:pic>
    </p:spTree>
    <p:extLst>
      <p:ext uri="{BB962C8B-B14F-4D97-AF65-F5344CB8AC3E}">
        <p14:creationId xmlns:p14="http://schemas.microsoft.com/office/powerpoint/2010/main" val="14775078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2434" y="0"/>
            <a:ext cx="9141567" cy="5715000"/>
          </a:xfrm>
        </p:spPr>
        <p:txBody>
          <a:bodyPr/>
          <a:lstStyle/>
          <a:p>
            <a:endParaRPr lang="en-US" dirty="0"/>
          </a:p>
        </p:txBody>
      </p:sp>
      <p:sp>
        <p:nvSpPr>
          <p:cNvPr id="11" name="Rectangle 10"/>
          <p:cNvSpPr/>
          <p:nvPr userDrawn="1"/>
        </p:nvSpPr>
        <p:spPr>
          <a:xfrm>
            <a:off x="4782069" y="383646"/>
            <a:ext cx="4372916" cy="5331354"/>
          </a:xfrm>
          <a:prstGeom prst="rect">
            <a:avLst/>
          </a:prstGeom>
          <a:solidFill>
            <a:srgbClr val="6100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p:cNvSpPr txBox="1">
            <a:spLocks/>
          </p:cNvSpPr>
          <p:nvPr userDrawn="1"/>
        </p:nvSpPr>
        <p:spPr>
          <a:xfrm>
            <a:off x="5239267" y="4901531"/>
            <a:ext cx="660400" cy="304271"/>
          </a:xfrm>
          <a:prstGeom prst="rect">
            <a:avLst/>
          </a:prstGeom>
        </p:spPr>
        <p:txBody>
          <a:bodyPr vert="horz" lIns="91440" tIns="45720" rIns="91440" bIns="45720" rtlCol="0" anchor="ctr"/>
          <a:lstStyle>
            <a:defPPr>
              <a:defRPr lang="en-US"/>
            </a:defPPr>
            <a:lvl1pPr marL="0" algn="l" defTabSz="457200" rtl="0" eaLnBrk="1" latinLnBrk="0" hangingPunct="1">
              <a:defRPr sz="900" b="0" i="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6" name="Title 1"/>
          <p:cNvSpPr>
            <a:spLocks noGrp="1"/>
          </p:cNvSpPr>
          <p:nvPr>
            <p:ph type="ctrTitle" hasCustomPrompt="1"/>
          </p:nvPr>
        </p:nvSpPr>
        <p:spPr>
          <a:xfrm>
            <a:off x="5239269" y="943970"/>
            <a:ext cx="3311664" cy="1546642"/>
          </a:xfrm>
        </p:spPr>
        <p:txBody>
          <a:bodyPr anchor="t">
            <a:noAutofit/>
          </a:bodyPr>
          <a:lstStyle>
            <a:lvl1pPr algn="l">
              <a:lnSpc>
                <a:spcPct val="90000"/>
              </a:lnSpc>
              <a:defRPr sz="6000" b="1" i="0" baseline="0">
                <a:solidFill>
                  <a:schemeClr val="bg1"/>
                </a:solidFill>
                <a:latin typeface="+mj-lt"/>
                <a:cs typeface="Arial Black"/>
              </a:defRPr>
            </a:lvl1pPr>
          </a:lstStyle>
          <a:p>
            <a:r>
              <a:rPr lang="en-AU" dirty="0" smtClean="0"/>
              <a:t>Section break #2</a:t>
            </a:r>
            <a:endParaRPr lang="en-US" dirty="0"/>
          </a:p>
        </p:txBody>
      </p:sp>
      <p:sp>
        <p:nvSpPr>
          <p:cNvPr id="7" name="Subtitle 2"/>
          <p:cNvSpPr>
            <a:spLocks noGrp="1"/>
          </p:cNvSpPr>
          <p:nvPr>
            <p:ph type="subTitle" idx="1" hasCustomPrompt="1"/>
          </p:nvPr>
        </p:nvSpPr>
        <p:spPr>
          <a:xfrm>
            <a:off x="5239267" y="2596568"/>
            <a:ext cx="3311666" cy="597578"/>
          </a:xfrm>
        </p:spPr>
        <p:txBody>
          <a:bodyPr>
            <a:normAutofit/>
          </a:bodyPr>
          <a:lstStyle>
            <a:lvl1pPr marL="0" indent="0" algn="l">
              <a:buNone/>
              <a:defRPr sz="18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 style</a:t>
            </a:r>
            <a:endParaRPr lang="en-US" dirty="0"/>
          </a:p>
        </p:txBody>
      </p:sp>
      <p:cxnSp>
        <p:nvCxnSpPr>
          <p:cNvPr id="4" name="Straight Connector 3"/>
          <p:cNvCxnSpPr/>
          <p:nvPr userDrawn="1"/>
        </p:nvCxnSpPr>
        <p:spPr>
          <a:xfrm>
            <a:off x="5355052" y="5326944"/>
            <a:ext cx="51646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Competenz_Logo_stacked_rgb_REV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7081" y="4526636"/>
            <a:ext cx="1902501" cy="990000"/>
          </a:xfrm>
          <a:prstGeom prst="rect">
            <a:avLst/>
          </a:prstGeom>
        </p:spPr>
      </p:pic>
    </p:spTree>
    <p:extLst>
      <p:ext uri="{BB962C8B-B14F-4D97-AF65-F5344CB8AC3E}">
        <p14:creationId xmlns:p14="http://schemas.microsoft.com/office/powerpoint/2010/main" val="708871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10" name="Picture Placeholder 2"/>
          <p:cNvSpPr>
            <a:spLocks noGrp="1"/>
          </p:cNvSpPr>
          <p:nvPr>
            <p:ph type="pic" sz="quarter" idx="10"/>
          </p:nvPr>
        </p:nvSpPr>
        <p:spPr>
          <a:xfrm>
            <a:off x="2434" y="0"/>
            <a:ext cx="9141567" cy="5715000"/>
          </a:xfrm>
        </p:spPr>
        <p:txBody>
          <a:bodyPr/>
          <a:lstStyle/>
          <a:p>
            <a:endParaRPr lang="en-US" dirty="0"/>
          </a:p>
        </p:txBody>
      </p:sp>
      <p:sp>
        <p:nvSpPr>
          <p:cNvPr id="9" name="Rectangle 8"/>
          <p:cNvSpPr/>
          <p:nvPr userDrawn="1"/>
        </p:nvSpPr>
        <p:spPr>
          <a:xfrm>
            <a:off x="4766432" y="383645"/>
            <a:ext cx="4377568" cy="5331354"/>
          </a:xfrm>
          <a:prstGeom prst="rect">
            <a:avLst/>
          </a:prstGeom>
          <a:solidFill>
            <a:srgbClr val="21A3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ate Placeholder 3"/>
          <p:cNvSpPr txBox="1">
            <a:spLocks/>
          </p:cNvSpPr>
          <p:nvPr userDrawn="1"/>
        </p:nvSpPr>
        <p:spPr>
          <a:xfrm>
            <a:off x="5239267" y="4901531"/>
            <a:ext cx="660400" cy="304271"/>
          </a:xfrm>
          <a:prstGeom prst="rect">
            <a:avLst/>
          </a:prstGeom>
        </p:spPr>
        <p:txBody>
          <a:bodyPr vert="horz" lIns="91440" tIns="45720" rIns="91440" bIns="45720" rtlCol="0" anchor="ctr"/>
          <a:lstStyle>
            <a:defPPr>
              <a:defRPr lang="en-US"/>
            </a:defPPr>
            <a:lvl1pPr marL="0" algn="l" defTabSz="457200" rtl="0" eaLnBrk="1" latinLnBrk="0" hangingPunct="1">
              <a:defRPr sz="900" b="0" i="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sp>
        <p:nvSpPr>
          <p:cNvPr id="6" name="Title 1"/>
          <p:cNvSpPr>
            <a:spLocks noGrp="1"/>
          </p:cNvSpPr>
          <p:nvPr>
            <p:ph type="ctrTitle" hasCustomPrompt="1"/>
          </p:nvPr>
        </p:nvSpPr>
        <p:spPr>
          <a:xfrm>
            <a:off x="5239269" y="943970"/>
            <a:ext cx="3311664" cy="1546642"/>
          </a:xfrm>
        </p:spPr>
        <p:txBody>
          <a:bodyPr anchor="t">
            <a:noAutofit/>
          </a:bodyPr>
          <a:lstStyle>
            <a:lvl1pPr algn="l">
              <a:lnSpc>
                <a:spcPct val="90000"/>
              </a:lnSpc>
              <a:defRPr sz="6000" b="1" i="0" baseline="0">
                <a:solidFill>
                  <a:schemeClr val="bg1"/>
                </a:solidFill>
                <a:latin typeface="+mj-lt"/>
                <a:cs typeface="Arial Black"/>
              </a:defRPr>
            </a:lvl1pPr>
          </a:lstStyle>
          <a:p>
            <a:r>
              <a:rPr lang="en-AU" dirty="0" smtClean="0"/>
              <a:t>Section break #2</a:t>
            </a:r>
            <a:endParaRPr lang="en-US" dirty="0"/>
          </a:p>
        </p:txBody>
      </p:sp>
      <p:sp>
        <p:nvSpPr>
          <p:cNvPr id="7" name="Subtitle 2"/>
          <p:cNvSpPr>
            <a:spLocks noGrp="1"/>
          </p:cNvSpPr>
          <p:nvPr>
            <p:ph type="subTitle" idx="1" hasCustomPrompt="1"/>
          </p:nvPr>
        </p:nvSpPr>
        <p:spPr>
          <a:xfrm>
            <a:off x="5239267" y="2596568"/>
            <a:ext cx="3311666" cy="597578"/>
          </a:xfrm>
        </p:spPr>
        <p:txBody>
          <a:bodyPr>
            <a:normAutofit/>
          </a:bodyPr>
          <a:lstStyle>
            <a:lvl1pPr marL="0" indent="0" algn="l">
              <a:buNone/>
              <a:defRPr sz="18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 style</a:t>
            </a:r>
            <a:endParaRPr lang="en-US" dirty="0"/>
          </a:p>
        </p:txBody>
      </p:sp>
      <p:cxnSp>
        <p:nvCxnSpPr>
          <p:cNvPr id="4" name="Straight Connector 3"/>
          <p:cNvCxnSpPr/>
          <p:nvPr userDrawn="1"/>
        </p:nvCxnSpPr>
        <p:spPr>
          <a:xfrm>
            <a:off x="5355052" y="5326944"/>
            <a:ext cx="51646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Competenz_Logo_stacked_rgb_REV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17081" y="4526636"/>
            <a:ext cx="1902501" cy="990000"/>
          </a:xfrm>
          <a:prstGeom prst="rect">
            <a:avLst/>
          </a:prstGeom>
        </p:spPr>
      </p:pic>
    </p:spTree>
    <p:extLst>
      <p:ext uri="{BB962C8B-B14F-4D97-AF65-F5344CB8AC3E}">
        <p14:creationId xmlns:p14="http://schemas.microsoft.com/office/powerpoint/2010/main" val="29884390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550867" y="1630405"/>
            <a:ext cx="771081" cy="642568"/>
          </a:xfrm>
          <a:prstGeom prst="rect">
            <a:avLst/>
          </a:prstGeom>
          <a:solidFill>
            <a:srgbClr val="FCD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hasCustomPrompt="1"/>
          </p:nvPr>
        </p:nvSpPr>
        <p:spPr>
          <a:xfrm>
            <a:off x="550863" y="26013"/>
            <a:ext cx="8229600" cy="820653"/>
          </a:xfrm>
        </p:spPr>
        <p:txBody>
          <a:bodyPr/>
          <a:lstStyle>
            <a:lvl1pPr>
              <a:defRPr b="1">
                <a:solidFill>
                  <a:srgbClr val="272727"/>
                </a:solidFill>
                <a:latin typeface="+mj-lt"/>
              </a:defRPr>
            </a:lvl1pPr>
          </a:lstStyle>
          <a:p>
            <a:r>
              <a:rPr lang="en-AU" dirty="0" smtClean="0"/>
              <a:t>All the brand colours</a:t>
            </a:r>
            <a:endParaRPr lang="en-US" dirty="0"/>
          </a:p>
        </p:txBody>
      </p:sp>
      <p:sp>
        <p:nvSpPr>
          <p:cNvPr id="9" name="Rectangle 8"/>
          <p:cNvSpPr/>
          <p:nvPr userDrawn="1"/>
        </p:nvSpPr>
        <p:spPr>
          <a:xfrm>
            <a:off x="1774639" y="1630405"/>
            <a:ext cx="771081" cy="642568"/>
          </a:xfrm>
          <a:prstGeom prst="rect">
            <a:avLst/>
          </a:prstGeom>
          <a:solidFill>
            <a:srgbClr val="F78A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userDrawn="1"/>
        </p:nvSpPr>
        <p:spPr>
          <a:xfrm>
            <a:off x="2998411" y="1630405"/>
            <a:ext cx="771081" cy="64256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userDrawn="1"/>
        </p:nvSpPr>
        <p:spPr>
          <a:xfrm>
            <a:off x="4222183" y="1630405"/>
            <a:ext cx="771081" cy="642568"/>
          </a:xfrm>
          <a:prstGeom prst="rect">
            <a:avLst/>
          </a:prstGeom>
          <a:solidFill>
            <a:srgbClr val="BAA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5445951" y="1630405"/>
            <a:ext cx="771081" cy="642568"/>
          </a:xfrm>
          <a:prstGeom prst="rect">
            <a:avLst/>
          </a:prstGeom>
          <a:solidFill>
            <a:srgbClr val="6100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userDrawn="1"/>
        </p:nvSpPr>
        <p:spPr>
          <a:xfrm>
            <a:off x="550867" y="2705900"/>
            <a:ext cx="771081" cy="642568"/>
          </a:xfrm>
          <a:prstGeom prst="rect">
            <a:avLst/>
          </a:prstGeom>
          <a:solidFill>
            <a:srgbClr val="1217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6669727" y="1630405"/>
            <a:ext cx="771081" cy="642568"/>
          </a:xfrm>
          <a:prstGeom prst="rect">
            <a:avLst/>
          </a:prstGeom>
          <a:solidFill>
            <a:srgbClr val="9C008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userDrawn="1"/>
        </p:nvSpPr>
        <p:spPr>
          <a:xfrm>
            <a:off x="1774639" y="2705900"/>
            <a:ext cx="771081" cy="642568"/>
          </a:xfrm>
          <a:prstGeom prst="rect">
            <a:avLst/>
          </a:prstGeom>
          <a:solidFill>
            <a:srgbClr val="004FA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userDrawn="1"/>
        </p:nvSpPr>
        <p:spPr>
          <a:xfrm>
            <a:off x="2998411" y="2705900"/>
            <a:ext cx="771081" cy="642568"/>
          </a:xfrm>
          <a:prstGeom prst="rect">
            <a:avLst/>
          </a:prstGeom>
          <a:solidFill>
            <a:srgbClr val="21A3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7893498" y="1630405"/>
            <a:ext cx="771081" cy="642568"/>
          </a:xfrm>
          <a:prstGeom prst="rect">
            <a:avLst/>
          </a:prstGeom>
          <a:solidFill>
            <a:srgbClr val="FF00A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userDrawn="1"/>
        </p:nvSpPr>
        <p:spPr>
          <a:xfrm>
            <a:off x="4222183" y="2705900"/>
            <a:ext cx="771081" cy="642568"/>
          </a:xfrm>
          <a:prstGeom prst="rect">
            <a:avLst/>
          </a:prstGeom>
          <a:solidFill>
            <a:srgbClr val="00DE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5445951" y="2705900"/>
            <a:ext cx="771081" cy="642568"/>
          </a:xfrm>
          <a:prstGeom prst="rect">
            <a:avLst/>
          </a:prstGeom>
          <a:solidFill>
            <a:srgbClr val="8EFFC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0265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Rectangle 11"/>
          <p:cNvSpPr/>
          <p:nvPr userDrawn="1"/>
        </p:nvSpPr>
        <p:spPr>
          <a:xfrm>
            <a:off x="0"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Competenz_Logo_horizontal_rgb_No strap_1.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577" y="5117982"/>
            <a:ext cx="1593012" cy="478950"/>
          </a:xfrm>
          <a:prstGeom prst="rect">
            <a:avLst/>
          </a:prstGeom>
        </p:spPr>
      </p:pic>
      <p:sp>
        <p:nvSpPr>
          <p:cNvPr id="3" name="Content Placeholder 2"/>
          <p:cNvSpPr>
            <a:spLocks noGrp="1"/>
          </p:cNvSpPr>
          <p:nvPr>
            <p:ph idx="1" hasCustomPrompt="1"/>
          </p:nvPr>
        </p:nvSpPr>
        <p:spPr>
          <a:xfrm>
            <a:off x="790492" y="1355693"/>
            <a:ext cx="7845509" cy="3533865"/>
          </a:xfrm>
        </p:spPr>
        <p:txBody>
          <a:bodyPr/>
          <a:lstStyle>
            <a:lvl1pPr marL="342900" indent="-342900">
              <a:lnSpc>
                <a:spcPct val="140000"/>
              </a:lnSpc>
              <a:buFont typeface="Lucida Grande"/>
              <a:buChar char="»"/>
              <a:defRPr sz="2400" b="0">
                <a:solidFill>
                  <a:schemeClr val="tx1"/>
                </a:solidFill>
                <a:latin typeface="Arial"/>
                <a:cs typeface="Arial"/>
              </a:defRPr>
            </a:lvl1pPr>
            <a:lvl2pPr marL="742950" indent="-285750">
              <a:lnSpc>
                <a:spcPct val="140000"/>
              </a:lnSpc>
              <a:buFont typeface="Lucida Grande"/>
              <a:buChar char="»"/>
              <a:defRPr sz="2000">
                <a:solidFill>
                  <a:schemeClr val="tx1"/>
                </a:solidFill>
                <a:latin typeface="Arial"/>
                <a:cs typeface="Arial"/>
              </a:defRPr>
            </a:lvl2pPr>
            <a:lvl3pPr marL="1143000" indent="-228600">
              <a:lnSpc>
                <a:spcPct val="140000"/>
              </a:lnSpc>
              <a:buFont typeface="Lucida Grande"/>
              <a:buChar char="»"/>
              <a:defRPr sz="1800">
                <a:solidFill>
                  <a:schemeClr val="tx1"/>
                </a:solidFill>
                <a:latin typeface="Arial"/>
                <a:cs typeface="Arial"/>
              </a:defRPr>
            </a:lvl3pPr>
            <a:lvl4pPr marL="1600200" indent="-228600">
              <a:lnSpc>
                <a:spcPct val="140000"/>
              </a:lnSpc>
              <a:buFont typeface="Lucida Grande"/>
              <a:buChar char="»"/>
              <a:defRPr sz="1400">
                <a:solidFill>
                  <a:schemeClr val="tx1"/>
                </a:solidFill>
                <a:latin typeface="Arial"/>
                <a:cs typeface="Arial"/>
              </a:defRPr>
            </a:lvl4pPr>
            <a:lvl5pPr marL="2057400" indent="-228600">
              <a:lnSpc>
                <a:spcPct val="200000"/>
              </a:lnSpc>
              <a:buFont typeface="Lucida Grande"/>
              <a:buChar char="»"/>
              <a:defRPr sz="1200">
                <a:solidFill>
                  <a:schemeClr val="tx1"/>
                </a:solidFill>
                <a:latin typeface="Arial"/>
                <a:cs typeface="Arial"/>
              </a:defRPr>
            </a:lvl5pPr>
          </a:lstStyle>
          <a:p>
            <a:pPr lvl="0"/>
            <a:r>
              <a:rPr lang="en-AU" dirty="0" smtClean="0"/>
              <a:t>Bullet points 24pt</a:t>
            </a:r>
          </a:p>
          <a:p>
            <a:pPr lvl="1"/>
            <a:r>
              <a:rPr lang="en-AU" dirty="0" smtClean="0"/>
              <a:t>Second level 20pt</a:t>
            </a:r>
          </a:p>
          <a:p>
            <a:pPr lvl="2"/>
            <a:r>
              <a:rPr lang="en-AU" dirty="0" smtClean="0"/>
              <a:t>Third level 16pt</a:t>
            </a:r>
          </a:p>
          <a:p>
            <a:pPr lvl="3"/>
            <a:r>
              <a:rPr lang="en-AU" dirty="0" smtClean="0"/>
              <a:t>Fourth level 14pt</a:t>
            </a:r>
          </a:p>
        </p:txBody>
      </p:sp>
      <p:sp>
        <p:nvSpPr>
          <p:cNvPr id="2" name="Title 1"/>
          <p:cNvSpPr>
            <a:spLocks noGrp="1"/>
          </p:cNvSpPr>
          <p:nvPr>
            <p:ph type="title" hasCustomPrompt="1"/>
          </p:nvPr>
        </p:nvSpPr>
        <p:spPr>
          <a:xfrm>
            <a:off x="790491" y="415023"/>
            <a:ext cx="8229600" cy="574080"/>
          </a:xfrm>
        </p:spPr>
        <p:txBody>
          <a:bodyPr/>
          <a:lstStyle>
            <a:lvl1pPr>
              <a:defRPr b="1">
                <a:latin typeface="+mj-lt"/>
              </a:defRPr>
            </a:lvl1pPr>
          </a:lstStyle>
          <a:p>
            <a:r>
              <a:rPr lang="en-AU" dirty="0" smtClean="0"/>
              <a:t>Heading 30pt</a:t>
            </a:r>
            <a:endParaRPr lang="en-US" dirty="0"/>
          </a:p>
        </p:txBody>
      </p:sp>
      <p:cxnSp>
        <p:nvCxnSpPr>
          <p:cNvPr id="10" name="Straight Connector 9"/>
          <p:cNvCxnSpPr/>
          <p:nvPr userDrawn="1"/>
        </p:nvCxnSpPr>
        <p:spPr>
          <a:xfrm>
            <a:off x="864973" y="415022"/>
            <a:ext cx="53545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67533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1" name="Rectangle 10"/>
          <p:cNvSpPr/>
          <p:nvPr userDrawn="1"/>
        </p:nvSpPr>
        <p:spPr>
          <a:xfrm>
            <a:off x="0"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790492" y="1355693"/>
            <a:ext cx="7845509" cy="3533865"/>
          </a:xfrm>
        </p:spPr>
        <p:txBody>
          <a:bodyPr>
            <a:normAutofit/>
          </a:bodyPr>
          <a:lstStyle>
            <a:lvl1pPr marL="0" indent="0">
              <a:lnSpc>
                <a:spcPct val="150000"/>
              </a:lnSpc>
              <a:buFont typeface="Lucida Grande"/>
              <a:buNone/>
              <a:defRPr sz="2400" b="0" baseline="0">
                <a:solidFill>
                  <a:schemeClr val="tx1"/>
                </a:solidFill>
                <a:latin typeface="Arial"/>
                <a:cs typeface="Arial"/>
              </a:defRPr>
            </a:lvl1pPr>
            <a:lvl2pPr marL="457200" indent="0">
              <a:lnSpc>
                <a:spcPct val="140000"/>
              </a:lnSpc>
              <a:buFont typeface="Lucida Grande"/>
              <a:buNone/>
              <a:defRPr sz="2200">
                <a:solidFill>
                  <a:schemeClr val="tx1"/>
                </a:solidFill>
                <a:latin typeface="Arial"/>
                <a:cs typeface="Arial"/>
              </a:defRPr>
            </a:lvl2pPr>
            <a:lvl3pPr marL="914400" indent="0">
              <a:lnSpc>
                <a:spcPct val="140000"/>
              </a:lnSpc>
              <a:buFont typeface="Lucida Grande"/>
              <a:buNone/>
              <a:defRPr sz="2000">
                <a:solidFill>
                  <a:schemeClr val="tx1"/>
                </a:solidFill>
                <a:latin typeface="Arial"/>
                <a:cs typeface="Arial"/>
              </a:defRPr>
            </a:lvl3pPr>
            <a:lvl4pPr marL="1371600" indent="0">
              <a:lnSpc>
                <a:spcPct val="140000"/>
              </a:lnSpc>
              <a:buFont typeface="Lucida Grande"/>
              <a:buNone/>
              <a:defRPr sz="1600">
                <a:solidFill>
                  <a:schemeClr val="tx1"/>
                </a:solidFill>
                <a:latin typeface="Arial"/>
                <a:cs typeface="Arial"/>
              </a:defRPr>
            </a:lvl4pPr>
            <a:lvl5pPr marL="2057400" indent="-228600">
              <a:lnSpc>
                <a:spcPct val="200000"/>
              </a:lnSpc>
              <a:buFont typeface="Lucida Grande"/>
              <a:buChar char="»"/>
              <a:defRPr sz="1200">
                <a:solidFill>
                  <a:schemeClr val="tx1"/>
                </a:solidFill>
                <a:latin typeface="Arial"/>
                <a:cs typeface="Arial"/>
              </a:defRPr>
            </a:lvl5pPr>
          </a:lstStyle>
          <a:p>
            <a:pPr lvl="0"/>
            <a:r>
              <a:rPr lang="en-AU" dirty="0" smtClean="0"/>
              <a:t>Body copy large format 24pt.</a:t>
            </a:r>
            <a:br>
              <a:rPr lang="en-AU" dirty="0" smtClean="0"/>
            </a:br>
            <a:r>
              <a:rPr lang="en-AU" dirty="0" smtClean="0"/>
              <a:t>Good for quotes or something short. </a:t>
            </a:r>
            <a:br>
              <a:rPr lang="en-AU" dirty="0" smtClean="0"/>
            </a:br>
            <a:r>
              <a:rPr lang="en-AU" dirty="0" smtClean="0"/>
              <a:t>Always left align.</a:t>
            </a:r>
          </a:p>
        </p:txBody>
      </p:sp>
      <p:sp>
        <p:nvSpPr>
          <p:cNvPr id="9" name="Footer Placeholder 4"/>
          <p:cNvSpPr txBox="1">
            <a:spLocks/>
          </p:cNvSpPr>
          <p:nvPr userDrawn="1"/>
        </p:nvSpPr>
        <p:spPr>
          <a:xfrm>
            <a:off x="790492" y="5281917"/>
            <a:ext cx="4472219" cy="263834"/>
          </a:xfrm>
          <a:prstGeom prst="rect">
            <a:avLst/>
          </a:prstGeom>
        </p:spPr>
        <p:txBody>
          <a:bodyPr vert="horz" lIns="91440" tIns="45720" rIns="91440" bIns="45720" rtlCol="0" anchor="t"/>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dirty="0" smtClean="0">
                <a:solidFill>
                  <a:srgbClr val="000000"/>
                </a:solidFill>
              </a:rPr>
              <a:t>Workforce Development</a:t>
            </a:r>
            <a:r>
              <a:rPr lang="en-US" sz="800" b="1" baseline="0" dirty="0" smtClean="0">
                <a:solidFill>
                  <a:srgbClr val="000000"/>
                </a:solidFill>
              </a:rPr>
              <a:t> IER Presentation 2018</a:t>
            </a:r>
            <a:endParaRPr lang="en-US" sz="800" dirty="0">
              <a:solidFill>
                <a:srgbClr val="000000"/>
              </a:solidFill>
            </a:endParaRPr>
          </a:p>
        </p:txBody>
      </p:sp>
      <p:sp>
        <p:nvSpPr>
          <p:cNvPr id="2" name="Title 1"/>
          <p:cNvSpPr>
            <a:spLocks noGrp="1"/>
          </p:cNvSpPr>
          <p:nvPr>
            <p:ph type="title" hasCustomPrompt="1"/>
          </p:nvPr>
        </p:nvSpPr>
        <p:spPr>
          <a:xfrm>
            <a:off x="790491" y="415023"/>
            <a:ext cx="8229600" cy="574080"/>
          </a:xfrm>
        </p:spPr>
        <p:txBody>
          <a:bodyPr/>
          <a:lstStyle>
            <a:lvl1pPr>
              <a:defRPr b="1">
                <a:latin typeface="+mj-lt"/>
              </a:defRPr>
            </a:lvl1pPr>
          </a:lstStyle>
          <a:p>
            <a:r>
              <a:rPr lang="en-AU" dirty="0" smtClean="0"/>
              <a:t>Heading 30pt</a:t>
            </a:r>
            <a:endParaRPr lang="en-US" dirty="0"/>
          </a:p>
        </p:txBody>
      </p:sp>
      <p:cxnSp>
        <p:nvCxnSpPr>
          <p:cNvPr id="10" name="Straight Connector 9"/>
          <p:cNvCxnSpPr/>
          <p:nvPr userDrawn="1"/>
        </p:nvCxnSpPr>
        <p:spPr>
          <a:xfrm>
            <a:off x="864973" y="415022"/>
            <a:ext cx="53545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Picture 6" descr="Competenz_Logo_horizontal_rgb_No strap_1.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577" y="5117982"/>
            <a:ext cx="1593012" cy="478950"/>
          </a:xfrm>
          <a:prstGeom prst="rect">
            <a:avLst/>
          </a:prstGeom>
        </p:spPr>
      </p:pic>
    </p:spTree>
    <p:extLst>
      <p:ext uri="{BB962C8B-B14F-4D97-AF65-F5344CB8AC3E}">
        <p14:creationId xmlns:p14="http://schemas.microsoft.com/office/powerpoint/2010/main" val="4042344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p:cNvSpPr/>
          <p:nvPr userDrawn="1"/>
        </p:nvSpPr>
        <p:spPr>
          <a:xfrm>
            <a:off x="0"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790492" y="1355693"/>
            <a:ext cx="7845509" cy="3533865"/>
          </a:xfrm>
        </p:spPr>
        <p:txBody>
          <a:bodyPr>
            <a:normAutofit/>
          </a:bodyPr>
          <a:lstStyle>
            <a:lvl1pPr marL="0" marR="0" indent="0" algn="l" defTabSz="457200" rtl="0" eaLnBrk="1" fontAlgn="auto" latinLnBrk="0" hangingPunct="1">
              <a:lnSpc>
                <a:spcPct val="140000"/>
              </a:lnSpc>
              <a:spcBef>
                <a:spcPct val="20000"/>
              </a:spcBef>
              <a:spcAft>
                <a:spcPts val="0"/>
              </a:spcAft>
              <a:buClrTx/>
              <a:buSzTx/>
              <a:buFont typeface="Lucida Grande"/>
              <a:buNone/>
              <a:tabLst/>
              <a:defRPr sz="2000" b="0" i="0">
                <a:solidFill>
                  <a:schemeClr val="tx1"/>
                </a:solidFill>
                <a:latin typeface="Arial"/>
                <a:cs typeface="Arial"/>
              </a:defRPr>
            </a:lvl1pPr>
            <a:lvl2pPr marL="457200" indent="0">
              <a:lnSpc>
                <a:spcPct val="140000"/>
              </a:lnSpc>
              <a:buFont typeface="Lucida Grande"/>
              <a:buNone/>
              <a:defRPr sz="2200">
                <a:solidFill>
                  <a:schemeClr val="tx1"/>
                </a:solidFill>
                <a:latin typeface="Arial"/>
                <a:cs typeface="Arial"/>
              </a:defRPr>
            </a:lvl2pPr>
            <a:lvl3pPr marL="914400" indent="0">
              <a:lnSpc>
                <a:spcPct val="140000"/>
              </a:lnSpc>
              <a:buFont typeface="Lucida Grande"/>
              <a:buNone/>
              <a:defRPr sz="2000">
                <a:solidFill>
                  <a:schemeClr val="tx1"/>
                </a:solidFill>
                <a:latin typeface="Arial"/>
                <a:cs typeface="Arial"/>
              </a:defRPr>
            </a:lvl3pPr>
            <a:lvl4pPr marL="1371600" indent="0">
              <a:lnSpc>
                <a:spcPct val="140000"/>
              </a:lnSpc>
              <a:buFont typeface="Lucida Grande"/>
              <a:buNone/>
              <a:defRPr sz="1600">
                <a:solidFill>
                  <a:schemeClr val="tx1"/>
                </a:solidFill>
                <a:latin typeface="Arial"/>
                <a:cs typeface="Arial"/>
              </a:defRPr>
            </a:lvl4pPr>
            <a:lvl5pPr marL="2057400" indent="-228600">
              <a:lnSpc>
                <a:spcPct val="200000"/>
              </a:lnSpc>
              <a:buFont typeface="Lucida Grande"/>
              <a:buChar char="»"/>
              <a:defRPr sz="1200">
                <a:solidFill>
                  <a:schemeClr val="tx1"/>
                </a:solidFill>
                <a:latin typeface="Arial"/>
                <a:cs typeface="Arial"/>
              </a:defRPr>
            </a:lvl5pPr>
          </a:lstStyle>
          <a:p>
            <a:pPr marL="0" marR="0" lvl="0" indent="0" algn="l" defTabSz="457200" rtl="0" eaLnBrk="1" fontAlgn="auto" latinLnBrk="0" hangingPunct="1">
              <a:lnSpc>
                <a:spcPct val="140000"/>
              </a:lnSpc>
              <a:spcBef>
                <a:spcPct val="20000"/>
              </a:spcBef>
              <a:spcAft>
                <a:spcPts val="0"/>
              </a:spcAft>
              <a:buClrTx/>
              <a:buSzTx/>
              <a:buFont typeface="Lucida Grande"/>
              <a:buNone/>
              <a:tabLst/>
              <a:defRPr/>
            </a:pPr>
            <a:r>
              <a:rPr lang="en-AU" dirty="0" smtClean="0"/>
              <a:t>Body copy medium format 20pt. </a:t>
            </a:r>
            <a:br>
              <a:rPr lang="en-AU" dirty="0" smtClean="0"/>
            </a:br>
            <a:r>
              <a:rPr lang="en-AU" dirty="0" smtClean="0"/>
              <a:t>Always left align.</a:t>
            </a:r>
          </a:p>
        </p:txBody>
      </p:sp>
      <p:sp>
        <p:nvSpPr>
          <p:cNvPr id="9" name="Footer Placeholder 4"/>
          <p:cNvSpPr txBox="1">
            <a:spLocks/>
          </p:cNvSpPr>
          <p:nvPr userDrawn="1"/>
        </p:nvSpPr>
        <p:spPr>
          <a:xfrm>
            <a:off x="790492" y="5281917"/>
            <a:ext cx="4472219" cy="263834"/>
          </a:xfrm>
          <a:prstGeom prst="rect">
            <a:avLst/>
          </a:prstGeom>
        </p:spPr>
        <p:txBody>
          <a:bodyPr vert="horz" lIns="91440" tIns="45720" rIns="91440" bIns="45720" rtlCol="0" anchor="t"/>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dirty="0" smtClean="0">
                <a:solidFill>
                  <a:srgbClr val="000000"/>
                </a:solidFill>
              </a:rPr>
              <a:t>Title of the presentation here </a:t>
            </a:r>
            <a:r>
              <a:rPr lang="en-US" sz="800" dirty="0" smtClean="0">
                <a:solidFill>
                  <a:srgbClr val="000000"/>
                </a:solidFill>
              </a:rPr>
              <a:t>in the master</a:t>
            </a:r>
          </a:p>
        </p:txBody>
      </p:sp>
      <p:sp>
        <p:nvSpPr>
          <p:cNvPr id="2" name="Title 1"/>
          <p:cNvSpPr>
            <a:spLocks noGrp="1"/>
          </p:cNvSpPr>
          <p:nvPr>
            <p:ph type="title" hasCustomPrompt="1"/>
          </p:nvPr>
        </p:nvSpPr>
        <p:spPr>
          <a:xfrm>
            <a:off x="790491" y="415023"/>
            <a:ext cx="8229600" cy="574080"/>
          </a:xfrm>
        </p:spPr>
        <p:txBody>
          <a:bodyPr/>
          <a:lstStyle>
            <a:lvl1pPr>
              <a:defRPr b="1">
                <a:latin typeface="+mj-lt"/>
              </a:defRPr>
            </a:lvl1pPr>
          </a:lstStyle>
          <a:p>
            <a:r>
              <a:rPr lang="en-AU" dirty="0" smtClean="0"/>
              <a:t>Heading 30pt</a:t>
            </a:r>
            <a:endParaRPr lang="en-US" dirty="0"/>
          </a:p>
        </p:txBody>
      </p:sp>
      <p:pic>
        <p:nvPicPr>
          <p:cNvPr id="8" name="Picture 7" descr="Competenz_Logo_horizontal_rgb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2027" y="5072457"/>
            <a:ext cx="1895846" cy="570000"/>
          </a:xfrm>
          <a:prstGeom prst="rect">
            <a:avLst/>
          </a:prstGeom>
        </p:spPr>
      </p:pic>
      <p:cxnSp>
        <p:nvCxnSpPr>
          <p:cNvPr id="10" name="Straight Connector 9"/>
          <p:cNvCxnSpPr/>
          <p:nvPr userDrawn="1"/>
        </p:nvCxnSpPr>
        <p:spPr>
          <a:xfrm>
            <a:off x="864973" y="415022"/>
            <a:ext cx="53545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4222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11" name="Rectangle 10"/>
          <p:cNvSpPr/>
          <p:nvPr userDrawn="1"/>
        </p:nvSpPr>
        <p:spPr>
          <a:xfrm>
            <a:off x="0"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790492" y="1355693"/>
            <a:ext cx="7845509" cy="3533865"/>
          </a:xfrm>
        </p:spPr>
        <p:txBody>
          <a:bodyPr>
            <a:normAutofit/>
          </a:bodyPr>
          <a:lstStyle>
            <a:lvl1pPr marL="0" indent="0">
              <a:lnSpc>
                <a:spcPct val="140000"/>
              </a:lnSpc>
              <a:buFont typeface="Lucida Grande"/>
              <a:buNone/>
              <a:defRPr sz="1600" b="0" baseline="0">
                <a:solidFill>
                  <a:schemeClr val="tx1"/>
                </a:solidFill>
                <a:latin typeface="Arial"/>
                <a:cs typeface="Arial"/>
              </a:defRPr>
            </a:lvl1pPr>
            <a:lvl2pPr marL="457200" indent="0">
              <a:lnSpc>
                <a:spcPct val="140000"/>
              </a:lnSpc>
              <a:buFont typeface="Lucida Grande"/>
              <a:buNone/>
              <a:defRPr sz="2200">
                <a:solidFill>
                  <a:schemeClr val="tx1"/>
                </a:solidFill>
                <a:latin typeface="Arial"/>
                <a:cs typeface="Arial"/>
              </a:defRPr>
            </a:lvl2pPr>
            <a:lvl3pPr marL="914400" indent="0">
              <a:lnSpc>
                <a:spcPct val="140000"/>
              </a:lnSpc>
              <a:buFont typeface="Lucida Grande"/>
              <a:buNone/>
              <a:defRPr sz="2000">
                <a:solidFill>
                  <a:schemeClr val="tx1"/>
                </a:solidFill>
                <a:latin typeface="Arial"/>
                <a:cs typeface="Arial"/>
              </a:defRPr>
            </a:lvl3pPr>
            <a:lvl4pPr marL="1371600" indent="0">
              <a:lnSpc>
                <a:spcPct val="140000"/>
              </a:lnSpc>
              <a:buFont typeface="Lucida Grande"/>
              <a:buNone/>
              <a:defRPr sz="1600">
                <a:solidFill>
                  <a:schemeClr val="tx1"/>
                </a:solidFill>
                <a:latin typeface="Arial"/>
                <a:cs typeface="Arial"/>
              </a:defRPr>
            </a:lvl4pPr>
            <a:lvl5pPr marL="2057400" indent="-228600">
              <a:lnSpc>
                <a:spcPct val="200000"/>
              </a:lnSpc>
              <a:buFont typeface="Lucida Grande"/>
              <a:buChar char="»"/>
              <a:defRPr sz="1200">
                <a:solidFill>
                  <a:schemeClr val="tx1"/>
                </a:solidFill>
                <a:latin typeface="Arial"/>
                <a:cs typeface="Arial"/>
              </a:defRPr>
            </a:lvl5pPr>
          </a:lstStyle>
          <a:p>
            <a:pPr lvl="0"/>
            <a:r>
              <a:rPr lang="en-AU" dirty="0" smtClean="0"/>
              <a:t>Body copy small format 16pt. </a:t>
            </a:r>
            <a:br>
              <a:rPr lang="en-AU" dirty="0" smtClean="0"/>
            </a:br>
            <a:r>
              <a:rPr lang="en-AU" dirty="0" smtClean="0"/>
              <a:t>Good for when there’s a lot of type.</a:t>
            </a:r>
            <a:br>
              <a:rPr lang="en-AU" dirty="0" smtClean="0"/>
            </a:br>
            <a:r>
              <a:rPr lang="en-AU" dirty="0" smtClean="0"/>
              <a:t>Always left align.</a:t>
            </a:r>
          </a:p>
        </p:txBody>
      </p:sp>
      <p:sp>
        <p:nvSpPr>
          <p:cNvPr id="9" name="Footer Placeholder 4"/>
          <p:cNvSpPr txBox="1">
            <a:spLocks/>
          </p:cNvSpPr>
          <p:nvPr userDrawn="1"/>
        </p:nvSpPr>
        <p:spPr>
          <a:xfrm>
            <a:off x="790492" y="5281917"/>
            <a:ext cx="4472219" cy="263834"/>
          </a:xfrm>
          <a:prstGeom prst="rect">
            <a:avLst/>
          </a:prstGeom>
        </p:spPr>
        <p:txBody>
          <a:bodyPr vert="horz" lIns="91440" tIns="45720" rIns="91440" bIns="45720" rtlCol="0" anchor="t"/>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dirty="0" smtClean="0">
                <a:solidFill>
                  <a:srgbClr val="000000"/>
                </a:solidFill>
              </a:rPr>
              <a:t>Workforce Development</a:t>
            </a:r>
            <a:r>
              <a:rPr lang="en-US" sz="800" b="1" baseline="0" dirty="0" smtClean="0">
                <a:solidFill>
                  <a:srgbClr val="000000"/>
                </a:solidFill>
              </a:rPr>
              <a:t> IER Presentation 2018</a:t>
            </a:r>
            <a:endParaRPr lang="en-US" sz="800" dirty="0">
              <a:solidFill>
                <a:srgbClr val="000000"/>
              </a:solidFill>
            </a:endParaRPr>
          </a:p>
        </p:txBody>
      </p:sp>
      <p:sp>
        <p:nvSpPr>
          <p:cNvPr id="2" name="Title 1"/>
          <p:cNvSpPr>
            <a:spLocks noGrp="1"/>
          </p:cNvSpPr>
          <p:nvPr>
            <p:ph type="title" hasCustomPrompt="1"/>
          </p:nvPr>
        </p:nvSpPr>
        <p:spPr>
          <a:xfrm>
            <a:off x="790491" y="415023"/>
            <a:ext cx="8229600" cy="574080"/>
          </a:xfrm>
        </p:spPr>
        <p:txBody>
          <a:bodyPr/>
          <a:lstStyle>
            <a:lvl1pPr>
              <a:defRPr b="1">
                <a:latin typeface="+mj-lt"/>
              </a:defRPr>
            </a:lvl1pPr>
          </a:lstStyle>
          <a:p>
            <a:r>
              <a:rPr lang="en-AU" dirty="0" smtClean="0"/>
              <a:t>Heading 30pt</a:t>
            </a:r>
            <a:endParaRPr lang="en-US" dirty="0"/>
          </a:p>
        </p:txBody>
      </p:sp>
      <p:cxnSp>
        <p:nvCxnSpPr>
          <p:cNvPr id="10" name="Straight Connector 9"/>
          <p:cNvCxnSpPr/>
          <p:nvPr userDrawn="1"/>
        </p:nvCxnSpPr>
        <p:spPr>
          <a:xfrm>
            <a:off x="864973" y="415022"/>
            <a:ext cx="53545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Picture 6" descr="Competenz_Logo_horizontal_rgb_No strap_1.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577" y="5117982"/>
            <a:ext cx="1593012" cy="478950"/>
          </a:xfrm>
          <a:prstGeom prst="rect">
            <a:avLst/>
          </a:prstGeom>
        </p:spPr>
      </p:pic>
    </p:spTree>
    <p:extLst>
      <p:ext uri="{BB962C8B-B14F-4D97-AF65-F5344CB8AC3E}">
        <p14:creationId xmlns:p14="http://schemas.microsoft.com/office/powerpoint/2010/main" val="659629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descr="icon_3d_guidelines_A3.jpg"/>
          <p:cNvPicPr>
            <a:picLocks noChangeAspect="1"/>
          </p:cNvPicPr>
          <p:nvPr userDrawn="1"/>
        </p:nvPicPr>
        <p:blipFill>
          <a:blip r:embed="rId2">
            <a:alphaModFix amt="36000"/>
            <a:extLst>
              <a:ext uri="{28A0092B-C50C-407E-A947-70E740481C1C}">
                <a14:useLocalDpi xmlns:a14="http://schemas.microsoft.com/office/drawing/2010/main" val="0"/>
              </a:ext>
            </a:extLst>
          </a:blip>
          <a:stretch>
            <a:fillRect/>
          </a:stretch>
        </p:blipFill>
        <p:spPr>
          <a:xfrm>
            <a:off x="-292100" y="-776090"/>
            <a:ext cx="10922000" cy="717264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30793245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2" name="Rectangle 11"/>
          <p:cNvSpPr/>
          <p:nvPr userDrawn="1"/>
        </p:nvSpPr>
        <p:spPr>
          <a:xfrm>
            <a:off x="0"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790492" y="1355693"/>
            <a:ext cx="7845509" cy="3533865"/>
          </a:xfrm>
        </p:spPr>
        <p:txBody>
          <a:bodyPr>
            <a:normAutofit/>
          </a:bodyPr>
          <a:lstStyle>
            <a:lvl1pPr marL="0" indent="0">
              <a:lnSpc>
                <a:spcPct val="140000"/>
              </a:lnSpc>
              <a:buFont typeface="Lucida Grande"/>
              <a:buNone/>
              <a:defRPr sz="1600" b="0" baseline="0">
                <a:solidFill>
                  <a:schemeClr val="tx1"/>
                </a:solidFill>
                <a:latin typeface="Arial"/>
                <a:cs typeface="Arial"/>
              </a:defRPr>
            </a:lvl1pPr>
            <a:lvl2pPr marL="457200" indent="0">
              <a:lnSpc>
                <a:spcPct val="140000"/>
              </a:lnSpc>
              <a:buFont typeface="Lucida Grande"/>
              <a:buNone/>
              <a:defRPr sz="2200">
                <a:solidFill>
                  <a:schemeClr val="tx1"/>
                </a:solidFill>
                <a:latin typeface="Arial"/>
                <a:cs typeface="Arial"/>
              </a:defRPr>
            </a:lvl2pPr>
            <a:lvl3pPr marL="914400" indent="0">
              <a:lnSpc>
                <a:spcPct val="140000"/>
              </a:lnSpc>
              <a:buFont typeface="Lucida Grande"/>
              <a:buNone/>
              <a:defRPr sz="2000">
                <a:solidFill>
                  <a:schemeClr val="tx1"/>
                </a:solidFill>
                <a:latin typeface="Arial"/>
                <a:cs typeface="Arial"/>
              </a:defRPr>
            </a:lvl3pPr>
            <a:lvl4pPr marL="1371600" indent="0">
              <a:lnSpc>
                <a:spcPct val="140000"/>
              </a:lnSpc>
              <a:buFont typeface="Lucida Grande"/>
              <a:buNone/>
              <a:defRPr sz="1600">
                <a:solidFill>
                  <a:schemeClr val="tx1"/>
                </a:solidFill>
                <a:latin typeface="Arial"/>
                <a:cs typeface="Arial"/>
              </a:defRPr>
            </a:lvl4pPr>
            <a:lvl5pPr marL="2057400" indent="-228600">
              <a:lnSpc>
                <a:spcPct val="200000"/>
              </a:lnSpc>
              <a:buFont typeface="Lucida Grande"/>
              <a:buChar char="»"/>
              <a:defRPr sz="1200">
                <a:solidFill>
                  <a:schemeClr val="tx1"/>
                </a:solidFill>
                <a:latin typeface="Arial"/>
                <a:cs typeface="Arial"/>
              </a:defRPr>
            </a:lvl5pPr>
          </a:lstStyle>
          <a:p>
            <a:pPr lvl="0"/>
            <a:r>
              <a:rPr lang="en-AU" dirty="0" smtClean="0"/>
              <a:t>Body copy small format 16pt. </a:t>
            </a:r>
            <a:br>
              <a:rPr lang="en-AU" dirty="0" smtClean="0"/>
            </a:br>
            <a:r>
              <a:rPr lang="en-AU" dirty="0" smtClean="0"/>
              <a:t>Good for when there’s a lot of type.</a:t>
            </a:r>
            <a:br>
              <a:rPr lang="en-AU" dirty="0" smtClean="0"/>
            </a:br>
            <a:r>
              <a:rPr lang="en-AU" dirty="0" smtClean="0"/>
              <a:t>Always left align.</a:t>
            </a:r>
          </a:p>
        </p:txBody>
      </p:sp>
      <p:sp>
        <p:nvSpPr>
          <p:cNvPr id="9" name="Footer Placeholder 4"/>
          <p:cNvSpPr txBox="1">
            <a:spLocks/>
          </p:cNvSpPr>
          <p:nvPr userDrawn="1"/>
        </p:nvSpPr>
        <p:spPr>
          <a:xfrm>
            <a:off x="790492" y="5281917"/>
            <a:ext cx="4472219" cy="263834"/>
          </a:xfrm>
          <a:prstGeom prst="rect">
            <a:avLst/>
          </a:prstGeom>
        </p:spPr>
        <p:txBody>
          <a:bodyPr vert="horz" lIns="91440" tIns="45720" rIns="91440" bIns="45720" rtlCol="0" anchor="t"/>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dirty="0" smtClean="0">
                <a:solidFill>
                  <a:srgbClr val="000000"/>
                </a:solidFill>
              </a:rPr>
              <a:t>Workforce Development</a:t>
            </a:r>
            <a:r>
              <a:rPr lang="en-US" sz="800" b="1" baseline="0" dirty="0" smtClean="0">
                <a:solidFill>
                  <a:srgbClr val="000000"/>
                </a:solidFill>
              </a:rPr>
              <a:t> IER Presentation 2018</a:t>
            </a:r>
            <a:endParaRPr lang="en-US" sz="800" dirty="0">
              <a:solidFill>
                <a:srgbClr val="000000"/>
              </a:solidFill>
            </a:endParaRPr>
          </a:p>
        </p:txBody>
      </p:sp>
      <p:sp>
        <p:nvSpPr>
          <p:cNvPr id="2" name="Title 1"/>
          <p:cNvSpPr>
            <a:spLocks noGrp="1"/>
          </p:cNvSpPr>
          <p:nvPr>
            <p:ph type="title" hasCustomPrompt="1"/>
          </p:nvPr>
        </p:nvSpPr>
        <p:spPr>
          <a:xfrm>
            <a:off x="790491" y="415023"/>
            <a:ext cx="8229600" cy="574080"/>
          </a:xfrm>
        </p:spPr>
        <p:txBody>
          <a:bodyPr/>
          <a:lstStyle>
            <a:lvl1pPr>
              <a:defRPr b="1">
                <a:latin typeface="+mj-lt"/>
              </a:defRPr>
            </a:lvl1pPr>
          </a:lstStyle>
          <a:p>
            <a:r>
              <a:rPr lang="en-AU" dirty="0" smtClean="0"/>
              <a:t>Heading 30pt</a:t>
            </a:r>
            <a:endParaRPr lang="en-US" dirty="0"/>
          </a:p>
        </p:txBody>
      </p:sp>
      <p:cxnSp>
        <p:nvCxnSpPr>
          <p:cNvPr id="10" name="Straight Connector 9"/>
          <p:cNvCxnSpPr/>
          <p:nvPr userDrawn="1"/>
        </p:nvCxnSpPr>
        <p:spPr>
          <a:xfrm>
            <a:off x="864973" y="415022"/>
            <a:ext cx="53545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7" name="Picture 6" descr="Competenz_Logo_horizontal_rgb_No strap_1.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577" y="5117982"/>
            <a:ext cx="1593012" cy="478950"/>
          </a:xfrm>
          <a:prstGeom prst="rect">
            <a:avLst/>
          </a:prstGeom>
        </p:spPr>
      </p:pic>
      <p:sp>
        <p:nvSpPr>
          <p:cNvPr id="8" name="Rectangle 7"/>
          <p:cNvSpPr/>
          <p:nvPr userDrawn="1"/>
        </p:nvSpPr>
        <p:spPr>
          <a:xfrm>
            <a:off x="0" y="2656417"/>
            <a:ext cx="6516472" cy="1756833"/>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userDrawn="1"/>
        </p:nvSpPr>
        <p:spPr>
          <a:xfrm>
            <a:off x="1338525" y="2921000"/>
            <a:ext cx="4953229" cy="1616416"/>
          </a:xfrm>
          <a:prstGeom prst="rect">
            <a:avLst/>
          </a:prstGeom>
        </p:spPr>
        <p:txBody>
          <a:bodyPr vert="horz" lIns="91440" tIns="45720" rIns="91440" bIns="45720" rtlCol="0" anchor="t">
            <a:noAutofit/>
          </a:bodyPr>
          <a:lstStyle>
            <a:defPPr>
              <a:defRPr lang="en-US"/>
            </a:defPPr>
            <a:lvl1pPr marL="0" indent="0" algn="l" defTabSz="457200" rtl="0" eaLnBrk="1" latinLnBrk="0" hangingPunct="1">
              <a:lnSpc>
                <a:spcPct val="120000"/>
              </a:lnSpc>
              <a:buNone/>
              <a:defRPr sz="2200" b="1" i="0" kern="1200">
                <a:solidFill>
                  <a:schemeClr val="tx1"/>
                </a:solidFill>
                <a:latin typeface="Arial"/>
                <a:ea typeface="+mn-ea"/>
                <a:cs typeface="Arial"/>
              </a:defRPr>
            </a:lvl1pPr>
            <a:lvl2pPr marL="457200" indent="0" algn="l" defTabSz="457200" rtl="0" eaLnBrk="1" latinLnBrk="0" hangingPunct="1">
              <a:lnSpc>
                <a:spcPct val="140000"/>
              </a:lnSpc>
              <a:buNone/>
              <a:defRPr sz="2200" kern="1200">
                <a:solidFill>
                  <a:schemeClr val="tx1"/>
                </a:solidFill>
                <a:latin typeface="Arial"/>
                <a:ea typeface="+mn-ea"/>
                <a:cs typeface="Arial"/>
              </a:defRPr>
            </a:lvl2pPr>
            <a:lvl3pPr marL="914400" indent="0" algn="l" defTabSz="457200" rtl="0" eaLnBrk="1" latinLnBrk="0" hangingPunct="1">
              <a:lnSpc>
                <a:spcPct val="140000"/>
              </a:lnSpc>
              <a:buNone/>
              <a:defRPr sz="2000" kern="1200">
                <a:solidFill>
                  <a:schemeClr val="tx1"/>
                </a:solidFill>
                <a:latin typeface="Arial"/>
                <a:ea typeface="+mn-ea"/>
                <a:cs typeface="Arial"/>
              </a:defRPr>
            </a:lvl3pPr>
            <a:lvl4pPr marL="1371600" indent="0" algn="l" defTabSz="457200" rtl="0" eaLnBrk="1" latinLnBrk="0" hangingPunct="1">
              <a:lnSpc>
                <a:spcPct val="140000"/>
              </a:lnSpc>
              <a:buNone/>
              <a:defRPr sz="2000" kern="1200">
                <a:solidFill>
                  <a:schemeClr val="tx1"/>
                </a:solidFill>
                <a:latin typeface="Arial"/>
                <a:ea typeface="+mn-ea"/>
                <a:cs typeface="Arial"/>
              </a:defRPr>
            </a:lvl4pPr>
            <a:lvl5pPr marL="1828800" indent="0" algn="l" defTabSz="457200" rtl="0" eaLnBrk="1" latinLnBrk="0" hangingPunct="1">
              <a:lnSpc>
                <a:spcPct val="200000"/>
              </a:lnSpc>
              <a:buNone/>
              <a:defRPr sz="2000" kern="1200">
                <a:solidFill>
                  <a:schemeClr val="tx1"/>
                </a:solidFill>
                <a:latin typeface="Arial"/>
                <a:ea typeface="+mn-ea"/>
                <a:cs typeface="Arial"/>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00000"/>
              </a:lnSpc>
            </a:pPr>
            <a:r>
              <a:rPr lang="en-NZ" sz="2800" b="0" dirty="0" smtClean="0">
                <a:solidFill>
                  <a:srgbClr val="FFFFFF"/>
                </a:solidFill>
                <a:latin typeface="Arial" panose="020B0604020202020204" pitchFamily="34" charset="0"/>
                <a:cs typeface="Arial" panose="020B0604020202020204" pitchFamily="34" charset="0"/>
              </a:rPr>
              <a:t>Pull out quotes can be </a:t>
            </a:r>
            <a:br>
              <a:rPr lang="en-NZ" sz="2800" b="0" dirty="0" smtClean="0">
                <a:solidFill>
                  <a:srgbClr val="FFFFFF"/>
                </a:solidFill>
                <a:latin typeface="Arial" panose="020B0604020202020204" pitchFamily="34" charset="0"/>
                <a:cs typeface="Arial" panose="020B0604020202020204" pitchFamily="34" charset="0"/>
              </a:rPr>
            </a:br>
            <a:r>
              <a:rPr lang="en-NZ" sz="2800" b="0" dirty="0" smtClean="0">
                <a:solidFill>
                  <a:srgbClr val="FFFFFF"/>
                </a:solidFill>
                <a:latin typeface="Arial" panose="020B0604020202020204" pitchFamily="34" charset="0"/>
                <a:cs typeface="Arial" panose="020B0604020202020204" pitchFamily="34" charset="0"/>
              </a:rPr>
              <a:t>treated like this, centered </a:t>
            </a:r>
          </a:p>
          <a:p>
            <a:pPr>
              <a:lnSpc>
                <a:spcPct val="100000"/>
              </a:lnSpc>
            </a:pPr>
            <a:r>
              <a:rPr lang="en-NZ" sz="2800" b="0" dirty="0" smtClean="0">
                <a:solidFill>
                  <a:srgbClr val="FFFFFF"/>
                </a:solidFill>
                <a:latin typeface="Arial" panose="020B0604020202020204" pitchFamily="34" charset="0"/>
                <a:cs typeface="Arial" panose="020B0604020202020204" pitchFamily="34" charset="0"/>
              </a:rPr>
              <a:t>in the coloured box</a:t>
            </a:r>
            <a:endParaRPr lang="en-NZ" sz="2800" b="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359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8" name="Rectangle 17"/>
          <p:cNvSpPr/>
          <p:nvPr userDrawn="1"/>
        </p:nvSpPr>
        <p:spPr>
          <a:xfrm>
            <a:off x="0"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oter Placeholder 4"/>
          <p:cNvSpPr txBox="1">
            <a:spLocks/>
          </p:cNvSpPr>
          <p:nvPr userDrawn="1"/>
        </p:nvSpPr>
        <p:spPr>
          <a:xfrm>
            <a:off x="790492" y="5281917"/>
            <a:ext cx="4472219" cy="263834"/>
          </a:xfrm>
          <a:prstGeom prst="rect">
            <a:avLst/>
          </a:prstGeom>
        </p:spPr>
        <p:txBody>
          <a:bodyPr vert="horz" lIns="91440" tIns="45720" rIns="91440" bIns="45720" rtlCol="0" anchor="t"/>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dirty="0" smtClean="0">
                <a:solidFill>
                  <a:srgbClr val="000000"/>
                </a:solidFill>
              </a:rPr>
              <a:t>Title of the presentation here </a:t>
            </a:r>
            <a:r>
              <a:rPr lang="en-US" sz="800" dirty="0" smtClean="0">
                <a:solidFill>
                  <a:srgbClr val="000000"/>
                </a:solidFill>
              </a:rPr>
              <a:t>in the master</a:t>
            </a:r>
          </a:p>
        </p:txBody>
      </p:sp>
      <p:pic>
        <p:nvPicPr>
          <p:cNvPr id="8" name="Picture 7" descr="Competenz_Logo_horizontal_rgb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2027" y="5072457"/>
            <a:ext cx="1895846" cy="570000"/>
          </a:xfrm>
          <a:prstGeom prst="rect">
            <a:avLst/>
          </a:prstGeom>
        </p:spPr>
      </p:pic>
      <p:sp>
        <p:nvSpPr>
          <p:cNvPr id="7" name="Content Placeholder 2"/>
          <p:cNvSpPr>
            <a:spLocks noGrp="1"/>
          </p:cNvSpPr>
          <p:nvPr>
            <p:ph idx="10" hasCustomPrompt="1"/>
          </p:nvPr>
        </p:nvSpPr>
        <p:spPr>
          <a:xfrm>
            <a:off x="790491" y="1680826"/>
            <a:ext cx="3540596" cy="3256156"/>
          </a:xfrm>
        </p:spPr>
        <p:txBody>
          <a:bodyPr>
            <a:normAutofit/>
          </a:bodyPr>
          <a:lstStyle>
            <a:lvl1pPr marL="0" marR="0" indent="0" algn="l" defTabSz="457200" rtl="0" eaLnBrk="1" fontAlgn="auto" latinLnBrk="0" hangingPunct="1">
              <a:lnSpc>
                <a:spcPct val="120000"/>
              </a:lnSpc>
              <a:spcBef>
                <a:spcPct val="20000"/>
              </a:spcBef>
              <a:spcAft>
                <a:spcPts val="0"/>
              </a:spcAft>
              <a:buClrTx/>
              <a:buSzTx/>
              <a:buFont typeface="Arial"/>
              <a:buNone/>
              <a:tabLst/>
              <a:defRPr sz="2000" b="0">
                <a:solidFill>
                  <a:schemeClr val="tx1"/>
                </a:solidFill>
                <a:latin typeface="Arial"/>
                <a:cs typeface="Arial"/>
              </a:defRPr>
            </a:lvl1pPr>
            <a:lvl2pPr marL="457200" indent="0">
              <a:lnSpc>
                <a:spcPct val="140000"/>
              </a:lnSpc>
              <a:buNone/>
              <a:defRPr sz="2200">
                <a:solidFill>
                  <a:schemeClr val="tx1"/>
                </a:solidFill>
                <a:latin typeface="Arial"/>
                <a:cs typeface="Arial"/>
              </a:defRPr>
            </a:lvl2pPr>
            <a:lvl3pPr marL="914400" indent="0">
              <a:lnSpc>
                <a:spcPct val="140000"/>
              </a:lnSpc>
              <a:buNone/>
              <a:defRPr sz="2000">
                <a:solidFill>
                  <a:schemeClr val="tx1"/>
                </a:solidFill>
                <a:latin typeface="Arial"/>
                <a:cs typeface="Arial"/>
              </a:defRPr>
            </a:lvl3pPr>
            <a:lvl4pPr marL="1371600" indent="0">
              <a:lnSpc>
                <a:spcPct val="140000"/>
              </a:lnSpc>
              <a:buNone/>
              <a:defRPr sz="2000">
                <a:solidFill>
                  <a:schemeClr val="tx1"/>
                </a:solidFill>
                <a:latin typeface="Arial"/>
                <a:cs typeface="Arial"/>
              </a:defRPr>
            </a:lvl4pPr>
            <a:lvl5pPr marL="1828800" indent="0">
              <a:lnSpc>
                <a:spcPct val="200000"/>
              </a:lnSpc>
              <a:buNone/>
              <a:defRPr sz="2000">
                <a:solidFill>
                  <a:schemeClr val="tx1"/>
                </a:solidFill>
                <a:latin typeface="Arial"/>
                <a:cs typeface="Arial"/>
              </a:defRPr>
            </a:lvl5pPr>
          </a:lstStyle>
          <a:p>
            <a:pPr lvl="0"/>
            <a:r>
              <a:rPr lang="en-AU" dirty="0" smtClean="0"/>
              <a:t>Insert text here 20pt.</a:t>
            </a:r>
            <a:br>
              <a:rPr lang="en-AU" dirty="0" smtClean="0"/>
            </a:br>
            <a:r>
              <a:rPr lang="en-AU" dirty="0" smtClean="0"/>
              <a:t>Always left align.</a:t>
            </a:r>
          </a:p>
          <a:p>
            <a:pPr lvl="0"/>
            <a:endParaRPr lang="en-US" dirty="0"/>
          </a:p>
        </p:txBody>
      </p:sp>
      <p:cxnSp>
        <p:nvCxnSpPr>
          <p:cNvPr id="15" name="Straight Connector 14"/>
          <p:cNvCxnSpPr/>
          <p:nvPr userDrawn="1"/>
        </p:nvCxnSpPr>
        <p:spPr>
          <a:xfrm>
            <a:off x="864973" y="415022"/>
            <a:ext cx="53545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p:cNvSpPr>
            <a:spLocks noGrp="1"/>
          </p:cNvSpPr>
          <p:nvPr>
            <p:ph idx="11" hasCustomPrompt="1"/>
          </p:nvPr>
        </p:nvSpPr>
        <p:spPr>
          <a:xfrm>
            <a:off x="4533219" y="1680826"/>
            <a:ext cx="4850411" cy="3256156"/>
          </a:xfrm>
          <a:solidFill>
            <a:schemeClr val="bg1">
              <a:lumMod val="85000"/>
            </a:schemeClr>
          </a:solidFill>
        </p:spPr>
        <p:txBody>
          <a:bodyPr>
            <a:normAutofit/>
          </a:bodyPr>
          <a:lstStyle>
            <a:lvl1pPr marL="0" indent="0">
              <a:lnSpc>
                <a:spcPct val="140000"/>
              </a:lnSpc>
              <a:buNone/>
              <a:defRPr sz="2000" b="0">
                <a:solidFill>
                  <a:schemeClr val="tx1"/>
                </a:solidFill>
                <a:latin typeface="Arial"/>
                <a:cs typeface="Arial"/>
              </a:defRPr>
            </a:lvl1pPr>
            <a:lvl2pPr marL="457200" indent="0">
              <a:lnSpc>
                <a:spcPct val="140000"/>
              </a:lnSpc>
              <a:buNone/>
              <a:defRPr sz="2200">
                <a:solidFill>
                  <a:schemeClr val="tx1"/>
                </a:solidFill>
                <a:latin typeface="Arial"/>
                <a:cs typeface="Arial"/>
              </a:defRPr>
            </a:lvl2pPr>
            <a:lvl3pPr marL="914400" indent="0">
              <a:lnSpc>
                <a:spcPct val="140000"/>
              </a:lnSpc>
              <a:buNone/>
              <a:defRPr sz="2000">
                <a:solidFill>
                  <a:schemeClr val="tx1"/>
                </a:solidFill>
                <a:latin typeface="Arial"/>
                <a:cs typeface="Arial"/>
              </a:defRPr>
            </a:lvl3pPr>
            <a:lvl4pPr marL="1371600" indent="0">
              <a:lnSpc>
                <a:spcPct val="140000"/>
              </a:lnSpc>
              <a:buNone/>
              <a:defRPr sz="2000">
                <a:solidFill>
                  <a:schemeClr val="tx1"/>
                </a:solidFill>
                <a:latin typeface="Arial"/>
                <a:cs typeface="Arial"/>
              </a:defRPr>
            </a:lvl4pPr>
            <a:lvl5pPr marL="1828800" indent="0">
              <a:lnSpc>
                <a:spcPct val="200000"/>
              </a:lnSpc>
              <a:buNone/>
              <a:defRPr sz="2000">
                <a:solidFill>
                  <a:schemeClr val="tx1"/>
                </a:solidFill>
                <a:latin typeface="Arial"/>
                <a:cs typeface="Arial"/>
              </a:defRPr>
            </a:lvl5pPr>
          </a:lstStyle>
          <a:p>
            <a:pPr lvl="0"/>
            <a:r>
              <a:rPr lang="en-AU" dirty="0" smtClean="0"/>
              <a:t>Insert image here</a:t>
            </a:r>
            <a:endParaRPr lang="en-US" dirty="0"/>
          </a:p>
        </p:txBody>
      </p:sp>
      <p:sp>
        <p:nvSpPr>
          <p:cNvPr id="17" name="Title 1"/>
          <p:cNvSpPr>
            <a:spLocks noGrp="1"/>
          </p:cNvSpPr>
          <p:nvPr>
            <p:ph type="title" hasCustomPrompt="1"/>
          </p:nvPr>
        </p:nvSpPr>
        <p:spPr>
          <a:xfrm>
            <a:off x="790491" y="415023"/>
            <a:ext cx="8229600" cy="574080"/>
          </a:xfrm>
        </p:spPr>
        <p:txBody>
          <a:bodyPr/>
          <a:lstStyle>
            <a:lvl1pPr>
              <a:defRPr b="1">
                <a:latin typeface="+mj-lt"/>
              </a:defRPr>
            </a:lvl1pPr>
          </a:lstStyle>
          <a:p>
            <a:r>
              <a:rPr lang="en-AU" dirty="0" smtClean="0"/>
              <a:t>Heading 30pt</a:t>
            </a:r>
            <a:endParaRPr lang="en-US" dirty="0"/>
          </a:p>
        </p:txBody>
      </p:sp>
    </p:spTree>
    <p:extLst>
      <p:ext uri="{BB962C8B-B14F-4D97-AF65-F5344CB8AC3E}">
        <p14:creationId xmlns:p14="http://schemas.microsoft.com/office/powerpoint/2010/main" val="3574561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sp>
        <p:nvSpPr>
          <p:cNvPr id="12" name="Rectangle 11"/>
          <p:cNvSpPr/>
          <p:nvPr userDrawn="1"/>
        </p:nvSpPr>
        <p:spPr>
          <a:xfrm>
            <a:off x="0"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hasCustomPrompt="1"/>
          </p:nvPr>
        </p:nvSpPr>
        <p:spPr>
          <a:xfrm>
            <a:off x="864972" y="1680825"/>
            <a:ext cx="3517674" cy="3256157"/>
          </a:xfrm>
        </p:spPr>
        <p:txBody>
          <a:bodyPr>
            <a:normAutofit/>
          </a:bodyPr>
          <a:lstStyle>
            <a:lvl1pPr marL="0" indent="0">
              <a:lnSpc>
                <a:spcPct val="140000"/>
              </a:lnSpc>
              <a:buFont typeface="Lucida Grande"/>
              <a:buNone/>
              <a:defRPr sz="1600" b="0">
                <a:solidFill>
                  <a:schemeClr val="tx1"/>
                </a:solidFill>
                <a:latin typeface="Arial"/>
                <a:cs typeface="Arial"/>
              </a:defRPr>
            </a:lvl1pPr>
            <a:lvl2pPr marL="457200" indent="0">
              <a:lnSpc>
                <a:spcPct val="140000"/>
              </a:lnSpc>
              <a:buFont typeface="Lucida Grande"/>
              <a:buNone/>
              <a:defRPr sz="2200">
                <a:solidFill>
                  <a:schemeClr val="tx1"/>
                </a:solidFill>
                <a:latin typeface="Arial"/>
                <a:cs typeface="Arial"/>
              </a:defRPr>
            </a:lvl2pPr>
            <a:lvl3pPr marL="914400" indent="0">
              <a:lnSpc>
                <a:spcPct val="140000"/>
              </a:lnSpc>
              <a:buFont typeface="Lucida Grande"/>
              <a:buNone/>
              <a:defRPr sz="2000">
                <a:solidFill>
                  <a:schemeClr val="tx1"/>
                </a:solidFill>
                <a:latin typeface="Arial"/>
                <a:cs typeface="Arial"/>
              </a:defRPr>
            </a:lvl3pPr>
            <a:lvl4pPr marL="1371600" indent="0">
              <a:lnSpc>
                <a:spcPct val="140000"/>
              </a:lnSpc>
              <a:buFont typeface="Lucida Grande"/>
              <a:buNone/>
              <a:defRPr sz="1600">
                <a:solidFill>
                  <a:schemeClr val="tx1"/>
                </a:solidFill>
                <a:latin typeface="Arial"/>
                <a:cs typeface="Arial"/>
              </a:defRPr>
            </a:lvl4pPr>
            <a:lvl5pPr marL="2057400" indent="-228600">
              <a:lnSpc>
                <a:spcPct val="200000"/>
              </a:lnSpc>
              <a:buFont typeface="Lucida Grande"/>
              <a:buChar char="»"/>
              <a:defRPr sz="1200">
                <a:solidFill>
                  <a:schemeClr val="tx1"/>
                </a:solidFill>
                <a:latin typeface="Arial"/>
                <a:cs typeface="Arial"/>
              </a:defRPr>
            </a:lvl5pPr>
          </a:lstStyle>
          <a:p>
            <a:pPr lvl="0"/>
            <a:r>
              <a:rPr lang="en-AU" dirty="0" smtClean="0"/>
              <a:t>Body copy small format 16pt. </a:t>
            </a:r>
            <a:br>
              <a:rPr lang="en-AU" dirty="0" smtClean="0"/>
            </a:br>
            <a:r>
              <a:rPr lang="en-AU" dirty="0" smtClean="0"/>
              <a:t>Always left align.</a:t>
            </a:r>
          </a:p>
        </p:txBody>
      </p:sp>
      <p:sp>
        <p:nvSpPr>
          <p:cNvPr id="9" name="Footer Placeholder 4"/>
          <p:cNvSpPr txBox="1">
            <a:spLocks/>
          </p:cNvSpPr>
          <p:nvPr userDrawn="1"/>
        </p:nvSpPr>
        <p:spPr>
          <a:xfrm>
            <a:off x="790492" y="5281917"/>
            <a:ext cx="4472219" cy="263834"/>
          </a:xfrm>
          <a:prstGeom prst="rect">
            <a:avLst/>
          </a:prstGeom>
        </p:spPr>
        <p:txBody>
          <a:bodyPr vert="horz" lIns="91440" tIns="45720" rIns="91440" bIns="45720" rtlCol="0" anchor="t"/>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dirty="0" smtClean="0">
                <a:solidFill>
                  <a:srgbClr val="000000"/>
                </a:solidFill>
              </a:rPr>
              <a:t>Title of the presentation here </a:t>
            </a:r>
            <a:r>
              <a:rPr lang="en-US" sz="800" dirty="0" smtClean="0">
                <a:solidFill>
                  <a:srgbClr val="000000"/>
                </a:solidFill>
              </a:rPr>
              <a:t>in the master</a:t>
            </a:r>
          </a:p>
        </p:txBody>
      </p:sp>
      <p:sp>
        <p:nvSpPr>
          <p:cNvPr id="2" name="Title 1"/>
          <p:cNvSpPr>
            <a:spLocks noGrp="1"/>
          </p:cNvSpPr>
          <p:nvPr>
            <p:ph type="title" hasCustomPrompt="1"/>
          </p:nvPr>
        </p:nvSpPr>
        <p:spPr>
          <a:xfrm>
            <a:off x="790491" y="415023"/>
            <a:ext cx="8229600" cy="574080"/>
          </a:xfrm>
        </p:spPr>
        <p:txBody>
          <a:bodyPr/>
          <a:lstStyle>
            <a:lvl1pPr>
              <a:defRPr b="1">
                <a:latin typeface="+mj-lt"/>
              </a:defRPr>
            </a:lvl1pPr>
          </a:lstStyle>
          <a:p>
            <a:r>
              <a:rPr lang="en-AU" dirty="0" smtClean="0"/>
              <a:t>Heading 30pt</a:t>
            </a:r>
            <a:endParaRPr lang="en-US" dirty="0"/>
          </a:p>
        </p:txBody>
      </p:sp>
      <p:cxnSp>
        <p:nvCxnSpPr>
          <p:cNvPr id="10" name="Straight Connector 9"/>
          <p:cNvCxnSpPr/>
          <p:nvPr userDrawn="1"/>
        </p:nvCxnSpPr>
        <p:spPr>
          <a:xfrm>
            <a:off x="864973" y="415022"/>
            <a:ext cx="535459"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 name="Content Placeholder 2"/>
          <p:cNvSpPr>
            <a:spLocks noGrp="1"/>
          </p:cNvSpPr>
          <p:nvPr>
            <p:ph idx="11" hasCustomPrompt="1"/>
          </p:nvPr>
        </p:nvSpPr>
        <p:spPr>
          <a:xfrm>
            <a:off x="4533219" y="1680826"/>
            <a:ext cx="4850411" cy="3256156"/>
          </a:xfrm>
          <a:solidFill>
            <a:schemeClr val="bg1">
              <a:lumMod val="85000"/>
            </a:schemeClr>
          </a:solidFill>
        </p:spPr>
        <p:txBody>
          <a:bodyPr>
            <a:normAutofit/>
          </a:bodyPr>
          <a:lstStyle>
            <a:lvl1pPr marL="0" indent="0">
              <a:lnSpc>
                <a:spcPct val="140000"/>
              </a:lnSpc>
              <a:buNone/>
              <a:defRPr sz="2000" b="0">
                <a:solidFill>
                  <a:schemeClr val="tx1"/>
                </a:solidFill>
                <a:latin typeface="Arial"/>
                <a:cs typeface="Arial"/>
              </a:defRPr>
            </a:lvl1pPr>
            <a:lvl2pPr marL="457200" indent="0">
              <a:lnSpc>
                <a:spcPct val="140000"/>
              </a:lnSpc>
              <a:buNone/>
              <a:defRPr sz="2200">
                <a:solidFill>
                  <a:schemeClr val="tx1"/>
                </a:solidFill>
                <a:latin typeface="Arial"/>
                <a:cs typeface="Arial"/>
              </a:defRPr>
            </a:lvl2pPr>
            <a:lvl3pPr marL="914400" indent="0">
              <a:lnSpc>
                <a:spcPct val="140000"/>
              </a:lnSpc>
              <a:buNone/>
              <a:defRPr sz="2000">
                <a:solidFill>
                  <a:schemeClr val="tx1"/>
                </a:solidFill>
                <a:latin typeface="Arial"/>
                <a:cs typeface="Arial"/>
              </a:defRPr>
            </a:lvl3pPr>
            <a:lvl4pPr marL="1371600" indent="0">
              <a:lnSpc>
                <a:spcPct val="140000"/>
              </a:lnSpc>
              <a:buNone/>
              <a:defRPr sz="2000">
                <a:solidFill>
                  <a:schemeClr val="tx1"/>
                </a:solidFill>
                <a:latin typeface="Arial"/>
                <a:cs typeface="Arial"/>
              </a:defRPr>
            </a:lvl4pPr>
            <a:lvl5pPr marL="1828800" indent="0">
              <a:lnSpc>
                <a:spcPct val="200000"/>
              </a:lnSpc>
              <a:buNone/>
              <a:defRPr sz="2000">
                <a:solidFill>
                  <a:schemeClr val="tx1"/>
                </a:solidFill>
                <a:latin typeface="Arial"/>
                <a:cs typeface="Arial"/>
              </a:defRPr>
            </a:lvl5pPr>
          </a:lstStyle>
          <a:p>
            <a:pPr lvl="0"/>
            <a:r>
              <a:rPr lang="en-AU" dirty="0" smtClean="0"/>
              <a:t>Insert image here</a:t>
            </a:r>
            <a:endParaRPr lang="en-US" dirty="0"/>
          </a:p>
        </p:txBody>
      </p:sp>
      <p:pic>
        <p:nvPicPr>
          <p:cNvPr id="11" name="Picture 10" descr="Competenz_Logo_horizontal_rgb_No strap_1.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577" y="5117982"/>
            <a:ext cx="1593012" cy="478950"/>
          </a:xfrm>
          <a:prstGeom prst="rect">
            <a:avLst/>
          </a:prstGeom>
        </p:spPr>
      </p:pic>
    </p:spTree>
    <p:extLst>
      <p:ext uri="{BB962C8B-B14F-4D97-AF65-F5344CB8AC3E}">
        <p14:creationId xmlns:p14="http://schemas.microsoft.com/office/powerpoint/2010/main" val="2188611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2" name="Rectangle 11"/>
          <p:cNvSpPr/>
          <p:nvPr userDrawn="1"/>
        </p:nvSpPr>
        <p:spPr>
          <a:xfrm>
            <a:off x="0"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oter Placeholder 4"/>
          <p:cNvSpPr txBox="1">
            <a:spLocks/>
          </p:cNvSpPr>
          <p:nvPr userDrawn="1"/>
        </p:nvSpPr>
        <p:spPr>
          <a:xfrm>
            <a:off x="790492" y="5281917"/>
            <a:ext cx="4472219" cy="263834"/>
          </a:xfrm>
          <a:prstGeom prst="rect">
            <a:avLst/>
          </a:prstGeom>
        </p:spPr>
        <p:txBody>
          <a:bodyPr vert="horz" lIns="91440" tIns="45720" rIns="91440" bIns="45720" rtlCol="0" anchor="t"/>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dirty="0" smtClean="0">
                <a:solidFill>
                  <a:srgbClr val="000000"/>
                </a:solidFill>
              </a:rPr>
              <a:t>Title of the presentation here </a:t>
            </a:r>
            <a:r>
              <a:rPr lang="en-US" sz="800" dirty="0" smtClean="0">
                <a:solidFill>
                  <a:srgbClr val="000000"/>
                </a:solidFill>
              </a:rPr>
              <a:t>in the master</a:t>
            </a:r>
          </a:p>
        </p:txBody>
      </p:sp>
      <p:cxnSp>
        <p:nvCxnSpPr>
          <p:cNvPr id="15" name="Straight Connector 14"/>
          <p:cNvCxnSpPr/>
          <p:nvPr userDrawn="1"/>
        </p:nvCxnSpPr>
        <p:spPr>
          <a:xfrm>
            <a:off x="864973" y="415022"/>
            <a:ext cx="53545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7" name="Title 1"/>
          <p:cNvSpPr>
            <a:spLocks noGrp="1"/>
          </p:cNvSpPr>
          <p:nvPr>
            <p:ph type="title" hasCustomPrompt="1"/>
          </p:nvPr>
        </p:nvSpPr>
        <p:spPr>
          <a:xfrm>
            <a:off x="790491" y="415023"/>
            <a:ext cx="8229600" cy="574080"/>
          </a:xfrm>
        </p:spPr>
        <p:txBody>
          <a:bodyPr/>
          <a:lstStyle>
            <a:lvl1pPr>
              <a:defRPr b="1">
                <a:latin typeface="+mj-lt"/>
              </a:defRPr>
            </a:lvl1pPr>
          </a:lstStyle>
          <a:p>
            <a:r>
              <a:rPr lang="en-AU" dirty="0" smtClean="0"/>
              <a:t>Heading 30pt</a:t>
            </a:r>
            <a:endParaRPr lang="en-US" dirty="0"/>
          </a:p>
        </p:txBody>
      </p:sp>
      <p:sp>
        <p:nvSpPr>
          <p:cNvPr id="10" name="Content Placeholder 2"/>
          <p:cNvSpPr>
            <a:spLocks noGrp="1"/>
          </p:cNvSpPr>
          <p:nvPr>
            <p:ph idx="11" hasCustomPrompt="1"/>
          </p:nvPr>
        </p:nvSpPr>
        <p:spPr>
          <a:xfrm>
            <a:off x="2" y="1283631"/>
            <a:ext cx="8599281" cy="3834351"/>
          </a:xfrm>
          <a:solidFill>
            <a:schemeClr val="bg1">
              <a:lumMod val="85000"/>
            </a:schemeClr>
          </a:solidFill>
        </p:spPr>
        <p:txBody>
          <a:bodyPr>
            <a:normAutofit/>
          </a:bodyPr>
          <a:lstStyle>
            <a:lvl1pPr marL="0" indent="0">
              <a:lnSpc>
                <a:spcPct val="140000"/>
              </a:lnSpc>
              <a:buNone/>
              <a:defRPr sz="2000" b="0">
                <a:solidFill>
                  <a:schemeClr val="tx1"/>
                </a:solidFill>
                <a:latin typeface="Arial"/>
                <a:cs typeface="Arial"/>
              </a:defRPr>
            </a:lvl1pPr>
            <a:lvl2pPr marL="457200" indent="0">
              <a:lnSpc>
                <a:spcPct val="140000"/>
              </a:lnSpc>
              <a:buNone/>
              <a:defRPr sz="2200">
                <a:solidFill>
                  <a:schemeClr val="tx1"/>
                </a:solidFill>
                <a:latin typeface="Arial"/>
                <a:cs typeface="Arial"/>
              </a:defRPr>
            </a:lvl2pPr>
            <a:lvl3pPr marL="914400" indent="0">
              <a:lnSpc>
                <a:spcPct val="140000"/>
              </a:lnSpc>
              <a:buNone/>
              <a:defRPr sz="2000">
                <a:solidFill>
                  <a:schemeClr val="tx1"/>
                </a:solidFill>
                <a:latin typeface="Arial"/>
                <a:cs typeface="Arial"/>
              </a:defRPr>
            </a:lvl3pPr>
            <a:lvl4pPr marL="1371600" indent="0">
              <a:lnSpc>
                <a:spcPct val="140000"/>
              </a:lnSpc>
              <a:buNone/>
              <a:defRPr sz="2000">
                <a:solidFill>
                  <a:schemeClr val="tx1"/>
                </a:solidFill>
                <a:latin typeface="Arial"/>
                <a:cs typeface="Arial"/>
              </a:defRPr>
            </a:lvl4pPr>
            <a:lvl5pPr marL="1828800" indent="0">
              <a:lnSpc>
                <a:spcPct val="200000"/>
              </a:lnSpc>
              <a:buNone/>
              <a:defRPr sz="2000">
                <a:solidFill>
                  <a:schemeClr val="tx1"/>
                </a:solidFill>
                <a:latin typeface="Arial"/>
                <a:cs typeface="Arial"/>
              </a:defRPr>
            </a:lvl5pPr>
          </a:lstStyle>
          <a:p>
            <a:pPr lvl="0"/>
            <a:r>
              <a:rPr lang="en-AU" dirty="0" smtClean="0"/>
              <a:t>Insert image here</a:t>
            </a:r>
            <a:endParaRPr lang="en-US" dirty="0"/>
          </a:p>
        </p:txBody>
      </p:sp>
      <p:pic>
        <p:nvPicPr>
          <p:cNvPr id="11" name="Picture 10" descr="Competenz_Logo_horizontal_rgb_No strap_1.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577" y="5117982"/>
            <a:ext cx="1593012" cy="478950"/>
          </a:xfrm>
          <a:prstGeom prst="rect">
            <a:avLst/>
          </a:prstGeom>
        </p:spPr>
      </p:pic>
    </p:spTree>
    <p:extLst>
      <p:ext uri="{BB962C8B-B14F-4D97-AF65-F5344CB8AC3E}">
        <p14:creationId xmlns:p14="http://schemas.microsoft.com/office/powerpoint/2010/main" val="2016954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9" name="Footer Placeholder 4"/>
          <p:cNvSpPr txBox="1">
            <a:spLocks/>
          </p:cNvSpPr>
          <p:nvPr userDrawn="1"/>
        </p:nvSpPr>
        <p:spPr>
          <a:xfrm>
            <a:off x="790492" y="5281917"/>
            <a:ext cx="4472219" cy="263834"/>
          </a:xfrm>
          <a:prstGeom prst="rect">
            <a:avLst/>
          </a:prstGeom>
        </p:spPr>
        <p:txBody>
          <a:bodyPr vert="horz" lIns="91440" tIns="45720" rIns="91440" bIns="45720" rtlCol="0" anchor="t"/>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dirty="0" smtClean="0">
                <a:solidFill>
                  <a:srgbClr val="000000"/>
                </a:solidFill>
              </a:rPr>
              <a:t>Title of the presentation here </a:t>
            </a:r>
            <a:r>
              <a:rPr lang="en-US" sz="800" dirty="0" smtClean="0">
                <a:solidFill>
                  <a:srgbClr val="000000"/>
                </a:solidFill>
              </a:rPr>
              <a:t>in the master</a:t>
            </a:r>
          </a:p>
        </p:txBody>
      </p:sp>
      <p:pic>
        <p:nvPicPr>
          <p:cNvPr id="8" name="Picture 7" descr="Competenz_Logo_horizontal_rgb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32027" y="5072457"/>
            <a:ext cx="1895846" cy="570000"/>
          </a:xfrm>
          <a:prstGeom prst="rect">
            <a:avLst/>
          </a:prstGeom>
        </p:spPr>
      </p:pic>
      <p:sp>
        <p:nvSpPr>
          <p:cNvPr id="10" name="Content Placeholder 2"/>
          <p:cNvSpPr>
            <a:spLocks noGrp="1"/>
          </p:cNvSpPr>
          <p:nvPr>
            <p:ph idx="11" hasCustomPrompt="1"/>
          </p:nvPr>
        </p:nvSpPr>
        <p:spPr>
          <a:xfrm>
            <a:off x="1" y="0"/>
            <a:ext cx="9144000" cy="5715000"/>
          </a:xfrm>
          <a:solidFill>
            <a:schemeClr val="bg1">
              <a:lumMod val="85000"/>
            </a:schemeClr>
          </a:solidFill>
        </p:spPr>
        <p:txBody>
          <a:bodyPr>
            <a:normAutofit/>
          </a:bodyPr>
          <a:lstStyle>
            <a:lvl1pPr marL="0" indent="0">
              <a:lnSpc>
                <a:spcPct val="140000"/>
              </a:lnSpc>
              <a:buNone/>
              <a:defRPr sz="2000" b="0">
                <a:solidFill>
                  <a:schemeClr val="tx1"/>
                </a:solidFill>
                <a:latin typeface="Arial"/>
                <a:cs typeface="Arial"/>
              </a:defRPr>
            </a:lvl1pPr>
            <a:lvl2pPr marL="457200" indent="0">
              <a:lnSpc>
                <a:spcPct val="140000"/>
              </a:lnSpc>
              <a:buNone/>
              <a:defRPr sz="2200">
                <a:solidFill>
                  <a:schemeClr val="tx1"/>
                </a:solidFill>
                <a:latin typeface="Arial"/>
                <a:cs typeface="Arial"/>
              </a:defRPr>
            </a:lvl2pPr>
            <a:lvl3pPr marL="914400" indent="0">
              <a:lnSpc>
                <a:spcPct val="140000"/>
              </a:lnSpc>
              <a:buNone/>
              <a:defRPr sz="2000">
                <a:solidFill>
                  <a:schemeClr val="tx1"/>
                </a:solidFill>
                <a:latin typeface="Arial"/>
                <a:cs typeface="Arial"/>
              </a:defRPr>
            </a:lvl3pPr>
            <a:lvl4pPr marL="1371600" indent="0">
              <a:lnSpc>
                <a:spcPct val="140000"/>
              </a:lnSpc>
              <a:buNone/>
              <a:defRPr sz="2000">
                <a:solidFill>
                  <a:schemeClr val="tx1"/>
                </a:solidFill>
                <a:latin typeface="Arial"/>
                <a:cs typeface="Arial"/>
              </a:defRPr>
            </a:lvl4pPr>
            <a:lvl5pPr marL="1828800" indent="0">
              <a:lnSpc>
                <a:spcPct val="200000"/>
              </a:lnSpc>
              <a:buNone/>
              <a:defRPr sz="2000">
                <a:solidFill>
                  <a:schemeClr val="tx1"/>
                </a:solidFill>
                <a:latin typeface="Arial"/>
                <a:cs typeface="Arial"/>
              </a:defRPr>
            </a:lvl5pPr>
          </a:lstStyle>
          <a:p>
            <a:pPr lvl="0"/>
            <a:r>
              <a:rPr lang="en-AU" dirty="0" smtClean="0"/>
              <a:t>Insert image here</a:t>
            </a:r>
            <a:endParaRPr lang="en-US" dirty="0"/>
          </a:p>
        </p:txBody>
      </p:sp>
      <p:sp>
        <p:nvSpPr>
          <p:cNvPr id="17" name="Title 1"/>
          <p:cNvSpPr>
            <a:spLocks noGrp="1"/>
          </p:cNvSpPr>
          <p:nvPr>
            <p:ph type="title" hasCustomPrompt="1"/>
          </p:nvPr>
        </p:nvSpPr>
        <p:spPr>
          <a:xfrm>
            <a:off x="712873" y="1751406"/>
            <a:ext cx="8229600" cy="3536849"/>
          </a:xfrm>
        </p:spPr>
        <p:txBody>
          <a:bodyPr>
            <a:normAutofit/>
          </a:bodyPr>
          <a:lstStyle>
            <a:lvl1pPr>
              <a:defRPr sz="9600" b="1" baseline="0">
                <a:solidFill>
                  <a:schemeClr val="bg1"/>
                </a:solidFill>
                <a:latin typeface="+mj-lt"/>
              </a:defRPr>
            </a:lvl1pPr>
          </a:lstStyle>
          <a:p>
            <a:r>
              <a:rPr lang="en-AU" dirty="0" smtClean="0"/>
              <a:t>Making a </a:t>
            </a:r>
            <a:br>
              <a:rPr lang="en-AU" dirty="0" smtClean="0"/>
            </a:br>
            <a:r>
              <a:rPr lang="en-AU" dirty="0" smtClean="0"/>
              <a:t>terrific point</a:t>
            </a:r>
            <a:endParaRPr lang="en-US" dirty="0"/>
          </a:p>
        </p:txBody>
      </p:sp>
    </p:spTree>
    <p:extLst>
      <p:ext uri="{BB962C8B-B14F-4D97-AF65-F5344CB8AC3E}">
        <p14:creationId xmlns:p14="http://schemas.microsoft.com/office/powerpoint/2010/main" val="26207552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Rectangle 6"/>
          <p:cNvSpPr/>
          <p:nvPr userDrawn="1"/>
        </p:nvSpPr>
        <p:spPr>
          <a:xfrm>
            <a:off x="1" y="383648"/>
            <a:ext cx="8664574" cy="4198936"/>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p:cNvSpPr txBox="1">
            <a:spLocks/>
          </p:cNvSpPr>
          <p:nvPr userDrawn="1"/>
        </p:nvSpPr>
        <p:spPr>
          <a:xfrm>
            <a:off x="755937" y="1082031"/>
            <a:ext cx="7908639" cy="918219"/>
          </a:xfrm>
          <a:prstGeom prst="rect">
            <a:avLst/>
          </a:prstGeom>
        </p:spPr>
        <p:txBody>
          <a:bodyPr vert="horz" lIns="91440" tIns="45720" rIns="91440" bIns="45720" rtlCol="0" anchor="t">
            <a:noAutofit/>
          </a:bodyPr>
          <a:lstStyle>
            <a:lvl1pPr algn="l" defTabSz="457200" rtl="0" eaLnBrk="1" latinLnBrk="0" hangingPunct="1">
              <a:spcBef>
                <a:spcPct val="0"/>
              </a:spcBef>
              <a:buNone/>
              <a:defRPr sz="7000" b="1" i="0" kern="1200" baseline="0">
                <a:solidFill>
                  <a:srgbClr val="272727"/>
                </a:solidFill>
                <a:latin typeface="+mj-lt"/>
                <a:ea typeface="+mj-ea"/>
                <a:cs typeface="Arial Black"/>
              </a:defRPr>
            </a:lvl1pPr>
          </a:lstStyle>
          <a:p>
            <a:r>
              <a:rPr lang="en-NZ" dirty="0" smtClean="0">
                <a:solidFill>
                  <a:schemeClr val="bg1"/>
                </a:solidFill>
                <a:latin typeface="Arial"/>
                <a:cs typeface="Arial"/>
              </a:rPr>
              <a:t>Thankyou</a:t>
            </a:r>
            <a:endParaRPr lang="en-US" dirty="0">
              <a:solidFill>
                <a:schemeClr val="bg1"/>
              </a:solidFill>
              <a:latin typeface="Arial"/>
              <a:cs typeface="Arial"/>
            </a:endParaRPr>
          </a:p>
        </p:txBody>
      </p:sp>
      <p:cxnSp>
        <p:nvCxnSpPr>
          <p:cNvPr id="12" name="Straight Connector 11"/>
          <p:cNvCxnSpPr/>
          <p:nvPr userDrawn="1"/>
        </p:nvCxnSpPr>
        <p:spPr>
          <a:xfrm>
            <a:off x="864973" y="3997339"/>
            <a:ext cx="535459"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Competenz_Logo_stacked_rgb_REV_No strap_1.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0800" y="3102634"/>
            <a:ext cx="2184300" cy="1136638"/>
          </a:xfrm>
          <a:prstGeom prst="rect">
            <a:avLst/>
          </a:prstGeom>
        </p:spPr>
      </p:pic>
    </p:spTree>
    <p:extLst>
      <p:ext uri="{BB962C8B-B14F-4D97-AF65-F5344CB8AC3E}">
        <p14:creationId xmlns:p14="http://schemas.microsoft.com/office/powerpoint/2010/main" val="11593973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Footer Placeholder 4"/>
          <p:cNvSpPr txBox="1">
            <a:spLocks/>
          </p:cNvSpPr>
          <p:nvPr userDrawn="1"/>
        </p:nvSpPr>
        <p:spPr>
          <a:xfrm>
            <a:off x="790492" y="5281917"/>
            <a:ext cx="4472219" cy="263834"/>
          </a:xfrm>
          <a:prstGeom prst="rect">
            <a:avLst/>
          </a:prstGeom>
        </p:spPr>
        <p:txBody>
          <a:bodyPr vert="horz" lIns="91440" tIns="45720" rIns="91440" bIns="45720" rtlCol="0" anchor="t"/>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800" b="1" dirty="0" smtClean="0">
                <a:solidFill>
                  <a:srgbClr val="000000"/>
                </a:solidFill>
              </a:rPr>
              <a:t>Title of the presentation here </a:t>
            </a:r>
            <a:r>
              <a:rPr lang="en-US" sz="800" dirty="0" smtClean="0">
                <a:solidFill>
                  <a:srgbClr val="000000"/>
                </a:solidFill>
              </a:rPr>
              <a:t>in the master</a:t>
            </a:r>
          </a:p>
        </p:txBody>
      </p:sp>
      <p:sp>
        <p:nvSpPr>
          <p:cNvPr id="7" name="Content Placeholder 2"/>
          <p:cNvSpPr>
            <a:spLocks noGrp="1"/>
          </p:cNvSpPr>
          <p:nvPr>
            <p:ph idx="10" hasCustomPrompt="1"/>
          </p:nvPr>
        </p:nvSpPr>
        <p:spPr>
          <a:xfrm>
            <a:off x="790491" y="1680826"/>
            <a:ext cx="7818050" cy="435841"/>
          </a:xfrm>
        </p:spPr>
        <p:txBody>
          <a:bodyPr>
            <a:normAutofit/>
          </a:bodyPr>
          <a:lstStyle>
            <a:lvl1pPr marL="0" indent="0">
              <a:lnSpc>
                <a:spcPct val="120000"/>
              </a:lnSpc>
              <a:buNone/>
              <a:defRPr sz="2200" b="1" i="0">
                <a:solidFill>
                  <a:schemeClr val="tx1"/>
                </a:solidFill>
                <a:latin typeface="Arial"/>
                <a:cs typeface="Arial"/>
              </a:defRPr>
            </a:lvl1pPr>
            <a:lvl2pPr marL="457200" indent="0">
              <a:lnSpc>
                <a:spcPct val="140000"/>
              </a:lnSpc>
              <a:buNone/>
              <a:defRPr sz="2200">
                <a:solidFill>
                  <a:schemeClr val="tx1"/>
                </a:solidFill>
                <a:latin typeface="Arial"/>
                <a:cs typeface="Arial"/>
              </a:defRPr>
            </a:lvl2pPr>
            <a:lvl3pPr marL="914400" indent="0">
              <a:lnSpc>
                <a:spcPct val="140000"/>
              </a:lnSpc>
              <a:buNone/>
              <a:defRPr sz="2000">
                <a:solidFill>
                  <a:schemeClr val="tx1"/>
                </a:solidFill>
                <a:latin typeface="Arial"/>
                <a:cs typeface="Arial"/>
              </a:defRPr>
            </a:lvl3pPr>
            <a:lvl4pPr marL="1371600" indent="0">
              <a:lnSpc>
                <a:spcPct val="140000"/>
              </a:lnSpc>
              <a:buNone/>
              <a:defRPr sz="2000">
                <a:solidFill>
                  <a:schemeClr val="tx1"/>
                </a:solidFill>
                <a:latin typeface="Arial"/>
                <a:cs typeface="Arial"/>
              </a:defRPr>
            </a:lvl4pPr>
            <a:lvl5pPr marL="1828800" indent="0">
              <a:lnSpc>
                <a:spcPct val="200000"/>
              </a:lnSpc>
              <a:buNone/>
              <a:defRPr sz="2000">
                <a:solidFill>
                  <a:schemeClr val="tx1"/>
                </a:solidFill>
                <a:latin typeface="Arial"/>
                <a:cs typeface="Arial"/>
              </a:defRPr>
            </a:lvl5pPr>
          </a:lstStyle>
          <a:p>
            <a:pPr lvl="0"/>
            <a:r>
              <a:rPr lang="en-AU" dirty="0" smtClean="0"/>
              <a:t>Second heading 22pt</a:t>
            </a:r>
          </a:p>
        </p:txBody>
      </p:sp>
      <p:sp>
        <p:nvSpPr>
          <p:cNvPr id="13" name="Title 1"/>
          <p:cNvSpPr>
            <a:spLocks noGrp="1"/>
          </p:cNvSpPr>
          <p:nvPr>
            <p:ph type="title"/>
          </p:nvPr>
        </p:nvSpPr>
        <p:spPr>
          <a:xfrm>
            <a:off x="790491" y="415022"/>
            <a:ext cx="8229600" cy="877863"/>
          </a:xfrm>
        </p:spPr>
        <p:txBody>
          <a:bodyPr/>
          <a:lstStyle>
            <a:lvl1pPr>
              <a:defRPr b="1">
                <a:latin typeface="+mj-lt"/>
              </a:defRPr>
            </a:lvl1pPr>
          </a:lstStyle>
          <a:p>
            <a:r>
              <a:rPr lang="en-AU" dirty="0" smtClean="0"/>
              <a:t>Click to edit Master title style</a:t>
            </a:r>
            <a:endParaRPr lang="en-US" dirty="0"/>
          </a:p>
        </p:txBody>
      </p:sp>
      <p:cxnSp>
        <p:nvCxnSpPr>
          <p:cNvPr id="14" name="Straight Connector 13"/>
          <p:cNvCxnSpPr/>
          <p:nvPr userDrawn="1"/>
        </p:nvCxnSpPr>
        <p:spPr>
          <a:xfrm>
            <a:off x="864973" y="415022"/>
            <a:ext cx="535459" cy="0"/>
          </a:xfrm>
          <a:prstGeom prst="line">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Content Placeholder 2"/>
          <p:cNvSpPr>
            <a:spLocks noGrp="1"/>
          </p:cNvSpPr>
          <p:nvPr>
            <p:ph idx="11" hasCustomPrompt="1"/>
          </p:nvPr>
        </p:nvSpPr>
        <p:spPr>
          <a:xfrm>
            <a:off x="790491" y="2137420"/>
            <a:ext cx="7818050" cy="2753796"/>
          </a:xfrm>
        </p:spPr>
        <p:txBody>
          <a:bodyPr>
            <a:normAutofit/>
          </a:bodyPr>
          <a:lstStyle>
            <a:lvl1pPr marL="0" indent="0">
              <a:lnSpc>
                <a:spcPct val="120000"/>
              </a:lnSpc>
              <a:buNone/>
              <a:defRPr sz="2000" b="0" i="0">
                <a:solidFill>
                  <a:schemeClr val="tx1"/>
                </a:solidFill>
                <a:latin typeface="Arial"/>
                <a:cs typeface="Arial"/>
              </a:defRPr>
            </a:lvl1pPr>
            <a:lvl2pPr marL="457200" indent="0">
              <a:lnSpc>
                <a:spcPct val="140000"/>
              </a:lnSpc>
              <a:buNone/>
              <a:defRPr sz="2200">
                <a:solidFill>
                  <a:schemeClr val="tx1"/>
                </a:solidFill>
                <a:latin typeface="Arial"/>
                <a:cs typeface="Arial"/>
              </a:defRPr>
            </a:lvl2pPr>
            <a:lvl3pPr marL="914400" indent="0">
              <a:lnSpc>
                <a:spcPct val="140000"/>
              </a:lnSpc>
              <a:buNone/>
              <a:defRPr sz="2000">
                <a:solidFill>
                  <a:schemeClr val="tx1"/>
                </a:solidFill>
                <a:latin typeface="Arial"/>
                <a:cs typeface="Arial"/>
              </a:defRPr>
            </a:lvl3pPr>
            <a:lvl4pPr marL="1371600" indent="0">
              <a:lnSpc>
                <a:spcPct val="140000"/>
              </a:lnSpc>
              <a:buNone/>
              <a:defRPr sz="2000">
                <a:solidFill>
                  <a:schemeClr val="tx1"/>
                </a:solidFill>
                <a:latin typeface="Arial"/>
                <a:cs typeface="Arial"/>
              </a:defRPr>
            </a:lvl4pPr>
            <a:lvl5pPr marL="1828800" indent="0">
              <a:lnSpc>
                <a:spcPct val="200000"/>
              </a:lnSpc>
              <a:buNone/>
              <a:defRPr sz="2000">
                <a:solidFill>
                  <a:schemeClr val="tx1"/>
                </a:solidFill>
                <a:latin typeface="Arial"/>
                <a:cs typeface="Arial"/>
              </a:defRPr>
            </a:lvl5pPr>
          </a:lstStyle>
          <a:p>
            <a:pPr lvl="0"/>
            <a:r>
              <a:rPr lang="en-AU" dirty="0" smtClean="0"/>
              <a:t>Intro paragraph 20pt</a:t>
            </a:r>
          </a:p>
        </p:txBody>
      </p:sp>
      <p:sp>
        <p:nvSpPr>
          <p:cNvPr id="15" name="Content Placeholder 2"/>
          <p:cNvSpPr>
            <a:spLocks noGrp="1"/>
          </p:cNvSpPr>
          <p:nvPr>
            <p:ph idx="12" hasCustomPrompt="1"/>
          </p:nvPr>
        </p:nvSpPr>
        <p:spPr>
          <a:xfrm>
            <a:off x="790491" y="2917507"/>
            <a:ext cx="7818050" cy="1973709"/>
          </a:xfrm>
        </p:spPr>
        <p:txBody>
          <a:bodyPr>
            <a:normAutofit/>
          </a:bodyPr>
          <a:lstStyle>
            <a:lvl1pPr marL="0" indent="0">
              <a:lnSpc>
                <a:spcPct val="120000"/>
              </a:lnSpc>
              <a:buNone/>
              <a:defRPr sz="1600" b="0" i="0">
                <a:solidFill>
                  <a:schemeClr val="tx1"/>
                </a:solidFill>
                <a:latin typeface="Arial"/>
                <a:cs typeface="Arial"/>
              </a:defRPr>
            </a:lvl1pPr>
            <a:lvl2pPr marL="457200" indent="0">
              <a:lnSpc>
                <a:spcPct val="140000"/>
              </a:lnSpc>
              <a:buNone/>
              <a:defRPr sz="2200">
                <a:solidFill>
                  <a:schemeClr val="tx1"/>
                </a:solidFill>
                <a:latin typeface="Arial"/>
                <a:cs typeface="Arial"/>
              </a:defRPr>
            </a:lvl2pPr>
            <a:lvl3pPr marL="914400" indent="0">
              <a:lnSpc>
                <a:spcPct val="140000"/>
              </a:lnSpc>
              <a:buNone/>
              <a:defRPr sz="2000">
                <a:solidFill>
                  <a:schemeClr val="tx1"/>
                </a:solidFill>
                <a:latin typeface="Arial"/>
                <a:cs typeface="Arial"/>
              </a:defRPr>
            </a:lvl3pPr>
            <a:lvl4pPr marL="1371600" indent="0">
              <a:lnSpc>
                <a:spcPct val="140000"/>
              </a:lnSpc>
              <a:buNone/>
              <a:defRPr sz="2000">
                <a:solidFill>
                  <a:schemeClr val="tx1"/>
                </a:solidFill>
                <a:latin typeface="Arial"/>
                <a:cs typeface="Arial"/>
              </a:defRPr>
            </a:lvl4pPr>
            <a:lvl5pPr marL="1828800" indent="0">
              <a:lnSpc>
                <a:spcPct val="200000"/>
              </a:lnSpc>
              <a:buNone/>
              <a:defRPr sz="2000">
                <a:solidFill>
                  <a:schemeClr val="tx1"/>
                </a:solidFill>
                <a:latin typeface="Arial"/>
                <a:cs typeface="Arial"/>
              </a:defRPr>
            </a:lvl5pPr>
          </a:lstStyle>
          <a:p>
            <a:pPr lvl="0"/>
            <a:r>
              <a:rPr lang="en-AU" dirty="0" err="1" smtClean="0"/>
              <a:t>Bodycopy</a:t>
            </a:r>
            <a:r>
              <a:rPr lang="en-AU" dirty="0" smtClean="0"/>
              <a:t> 16pt</a:t>
            </a:r>
          </a:p>
        </p:txBody>
      </p:sp>
      <p:pic>
        <p:nvPicPr>
          <p:cNvPr id="10" name="Picture 9" descr="Competenz_Logo_horizontal_rgb_No strap_1.0.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176577" y="5117982"/>
            <a:ext cx="1593012" cy="478950"/>
          </a:xfrm>
          <a:prstGeom prst="rect">
            <a:avLst/>
          </a:prstGeom>
        </p:spPr>
      </p:pic>
    </p:spTree>
    <p:extLst>
      <p:ext uri="{BB962C8B-B14F-4D97-AF65-F5344CB8AC3E}">
        <p14:creationId xmlns:p14="http://schemas.microsoft.com/office/powerpoint/2010/main" val="21358087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038"/>
            <a:ext cx="6858000" cy="1990725"/>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001963"/>
            <a:ext cx="6858000" cy="137953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B5A4E13-97EE-4B17-A613-6DF64174808E}"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4BD7-50EA-48A0-A248-63D85FD4711A}" type="slidenum">
              <a:rPr lang="en-US" smtClean="0"/>
              <a:t>‹#›</a:t>
            </a:fld>
            <a:endParaRPr lang="en-US"/>
          </a:p>
        </p:txBody>
      </p:sp>
    </p:spTree>
    <p:extLst>
      <p:ext uri="{BB962C8B-B14F-4D97-AF65-F5344CB8AC3E}">
        <p14:creationId xmlns:p14="http://schemas.microsoft.com/office/powerpoint/2010/main" val="4081862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A4E13-97EE-4B17-A613-6DF64174808E}"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4BD7-50EA-48A0-A248-63D85FD4711A}" type="slidenum">
              <a:rPr lang="en-US" smtClean="0"/>
              <a:t>‹#›</a:t>
            </a:fld>
            <a:endParaRPr lang="en-US"/>
          </a:p>
        </p:txBody>
      </p:sp>
    </p:spTree>
    <p:extLst>
      <p:ext uri="{BB962C8B-B14F-4D97-AF65-F5344CB8AC3E}">
        <p14:creationId xmlns:p14="http://schemas.microsoft.com/office/powerpoint/2010/main" val="2929443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5575"/>
            <a:ext cx="7886700" cy="2376488"/>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824288"/>
            <a:ext cx="7886700" cy="125095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B5A4E13-97EE-4B17-A613-6DF64174808E}"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4BD7-50EA-48A0-A248-63D85FD4711A}" type="slidenum">
              <a:rPr lang="en-US" smtClean="0"/>
              <a:t>‹#›</a:t>
            </a:fld>
            <a:endParaRPr lang="en-US"/>
          </a:p>
        </p:txBody>
      </p:sp>
    </p:spTree>
    <p:extLst>
      <p:ext uri="{BB962C8B-B14F-4D97-AF65-F5344CB8AC3E}">
        <p14:creationId xmlns:p14="http://schemas.microsoft.com/office/powerpoint/2010/main" val="2136074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cxnSp>
        <p:nvCxnSpPr>
          <p:cNvPr id="15" name="Straight Connector 14"/>
          <p:cNvCxnSpPr/>
          <p:nvPr userDrawn="1"/>
        </p:nvCxnSpPr>
        <p:spPr>
          <a:xfrm>
            <a:off x="864973" y="5296960"/>
            <a:ext cx="535459"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Rectangle 20"/>
          <p:cNvSpPr/>
          <p:nvPr userDrawn="1"/>
        </p:nvSpPr>
        <p:spPr>
          <a:xfrm>
            <a:off x="0" y="-54187"/>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descr="Competenz_Logo_horizontal_rgb_No strap_1.0.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45400" y="5215467"/>
            <a:ext cx="1218150" cy="439750"/>
          </a:xfrm>
          <a:prstGeom prst="rect">
            <a:avLst/>
          </a:prstGeom>
        </p:spPr>
      </p:pic>
      <p:sp>
        <p:nvSpPr>
          <p:cNvPr id="26" name="Footer Placeholder 4"/>
          <p:cNvSpPr txBox="1">
            <a:spLocks/>
          </p:cNvSpPr>
          <p:nvPr userDrawn="1"/>
        </p:nvSpPr>
        <p:spPr>
          <a:xfrm>
            <a:off x="790492" y="5281917"/>
            <a:ext cx="4472219" cy="263834"/>
          </a:xfrm>
          <a:prstGeom prst="rect">
            <a:avLst/>
          </a:prstGeom>
        </p:spPr>
        <p:txBody>
          <a:bodyPr vert="horz" lIns="91440" tIns="45720" rIns="91440" bIns="45720" rtlCol="0" anchor="t"/>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ysClr val="window" lastClr="FFFFFF">
                  <a:lumMod val="75000"/>
                </a:sysClr>
              </a:solidFill>
              <a:effectLst/>
              <a:uLnTx/>
              <a:uFillTx/>
              <a:latin typeface="Arial"/>
              <a:ea typeface="+mn-ea"/>
              <a:cs typeface="Arial"/>
            </a:endParaRPr>
          </a:p>
        </p:txBody>
      </p:sp>
      <p:cxnSp>
        <p:nvCxnSpPr>
          <p:cNvPr id="28" name="Straight Connector 27"/>
          <p:cNvCxnSpPr/>
          <p:nvPr userDrawn="1"/>
        </p:nvCxnSpPr>
        <p:spPr>
          <a:xfrm>
            <a:off x="864973" y="415022"/>
            <a:ext cx="53545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55789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520825"/>
            <a:ext cx="3867150" cy="3627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0825"/>
            <a:ext cx="3867150" cy="36274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B5A4E13-97EE-4B17-A613-6DF64174808E}"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D4BD7-50EA-48A0-A248-63D85FD4711A}" type="slidenum">
              <a:rPr lang="en-US" smtClean="0"/>
              <a:t>‹#›</a:t>
            </a:fld>
            <a:endParaRPr lang="en-US"/>
          </a:p>
        </p:txBody>
      </p:sp>
    </p:spTree>
    <p:extLst>
      <p:ext uri="{BB962C8B-B14F-4D97-AF65-F5344CB8AC3E}">
        <p14:creationId xmlns:p14="http://schemas.microsoft.com/office/powerpoint/2010/main" val="3179232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04800"/>
            <a:ext cx="7886700" cy="1104900"/>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401763"/>
            <a:ext cx="3868737"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087563"/>
            <a:ext cx="3868737" cy="3070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401763"/>
            <a:ext cx="3887788" cy="6858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087563"/>
            <a:ext cx="3887788" cy="3070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5A4E13-97EE-4B17-A613-6DF64174808E}" type="datetimeFigureOut">
              <a:rPr lang="en-US" smtClean="0"/>
              <a:t>8/16/2018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4D4BD7-50EA-48A0-A248-63D85FD4711A}" type="slidenum">
              <a:rPr lang="en-US" smtClean="0"/>
              <a:t>‹#›</a:t>
            </a:fld>
            <a:endParaRPr lang="en-US"/>
          </a:p>
        </p:txBody>
      </p:sp>
    </p:spTree>
    <p:extLst>
      <p:ext uri="{BB962C8B-B14F-4D97-AF65-F5344CB8AC3E}">
        <p14:creationId xmlns:p14="http://schemas.microsoft.com/office/powerpoint/2010/main" val="37586718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B5A4E13-97EE-4B17-A613-6DF64174808E}" type="datetimeFigureOut">
              <a:rPr lang="en-US" smtClean="0"/>
              <a:t>8/16/2018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4D4BD7-50EA-48A0-A248-63D85FD4711A}" type="slidenum">
              <a:rPr lang="en-US" smtClean="0"/>
              <a:t>‹#›</a:t>
            </a:fld>
            <a:endParaRPr lang="en-US"/>
          </a:p>
        </p:txBody>
      </p:sp>
    </p:spTree>
    <p:extLst>
      <p:ext uri="{BB962C8B-B14F-4D97-AF65-F5344CB8AC3E}">
        <p14:creationId xmlns:p14="http://schemas.microsoft.com/office/powerpoint/2010/main" val="3484046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A4E13-97EE-4B17-A613-6DF64174808E}" type="datetimeFigureOut">
              <a:rPr lang="en-US" smtClean="0"/>
              <a:t>8/16/2018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4D4BD7-50EA-48A0-A248-63D85FD4711A}" type="slidenum">
              <a:rPr lang="en-US" smtClean="0"/>
              <a:t>‹#›</a:t>
            </a:fld>
            <a:endParaRPr lang="en-US"/>
          </a:p>
        </p:txBody>
      </p:sp>
    </p:spTree>
    <p:extLst>
      <p:ext uri="{BB962C8B-B14F-4D97-AF65-F5344CB8AC3E}">
        <p14:creationId xmlns:p14="http://schemas.microsoft.com/office/powerpoint/2010/main" val="3810476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81000"/>
            <a:ext cx="2949575" cy="13335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822325"/>
            <a:ext cx="4629150" cy="40624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1714500"/>
            <a:ext cx="2949575" cy="3176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A4E13-97EE-4B17-A613-6DF64174808E}"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D4BD7-50EA-48A0-A248-63D85FD4711A}" type="slidenum">
              <a:rPr lang="en-US" smtClean="0"/>
              <a:t>‹#›</a:t>
            </a:fld>
            <a:endParaRPr lang="en-US"/>
          </a:p>
        </p:txBody>
      </p:sp>
    </p:spTree>
    <p:extLst>
      <p:ext uri="{BB962C8B-B14F-4D97-AF65-F5344CB8AC3E}">
        <p14:creationId xmlns:p14="http://schemas.microsoft.com/office/powerpoint/2010/main" val="7026004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81000"/>
            <a:ext cx="2949575" cy="13335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822325"/>
            <a:ext cx="4629150" cy="406241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714500"/>
            <a:ext cx="2949575" cy="3176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5A4E13-97EE-4B17-A613-6DF64174808E}" type="datetimeFigureOut">
              <a:rPr lang="en-US" smtClean="0"/>
              <a:t>8/16/2018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4D4BD7-50EA-48A0-A248-63D85FD4711A}" type="slidenum">
              <a:rPr lang="en-US" smtClean="0"/>
              <a:t>‹#›</a:t>
            </a:fld>
            <a:endParaRPr lang="en-US"/>
          </a:p>
        </p:txBody>
      </p:sp>
    </p:spTree>
    <p:extLst>
      <p:ext uri="{BB962C8B-B14F-4D97-AF65-F5344CB8AC3E}">
        <p14:creationId xmlns:p14="http://schemas.microsoft.com/office/powerpoint/2010/main" val="41365494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A4E13-97EE-4B17-A613-6DF64174808E}"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4BD7-50EA-48A0-A248-63D85FD4711A}" type="slidenum">
              <a:rPr lang="en-US" smtClean="0"/>
              <a:t>‹#›</a:t>
            </a:fld>
            <a:endParaRPr lang="en-US"/>
          </a:p>
        </p:txBody>
      </p:sp>
    </p:spTree>
    <p:extLst>
      <p:ext uri="{BB962C8B-B14F-4D97-AF65-F5344CB8AC3E}">
        <p14:creationId xmlns:p14="http://schemas.microsoft.com/office/powerpoint/2010/main" val="16503584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800"/>
            <a:ext cx="1971675" cy="48434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04800"/>
            <a:ext cx="5762625" cy="48434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5A4E13-97EE-4B17-A613-6DF64174808E}" type="datetimeFigureOut">
              <a:rPr lang="en-US" smtClean="0"/>
              <a:t>8/16/2018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4D4BD7-50EA-48A0-A248-63D85FD4711A}" type="slidenum">
              <a:rPr lang="en-US" smtClean="0"/>
              <a:t>‹#›</a:t>
            </a:fld>
            <a:endParaRPr lang="en-US"/>
          </a:p>
        </p:txBody>
      </p:sp>
    </p:spTree>
    <p:extLst>
      <p:ext uri="{BB962C8B-B14F-4D97-AF65-F5344CB8AC3E}">
        <p14:creationId xmlns:p14="http://schemas.microsoft.com/office/powerpoint/2010/main" val="93836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702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descr="20140514_Competenz_eLearning_0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4375"/>
            <a:ext cx="11103225" cy="6168458"/>
          </a:xfrm>
          <a:prstGeom prst="rect">
            <a:avLst/>
          </a:prstGeom>
        </p:spPr>
      </p:pic>
      <p:sp>
        <p:nvSpPr>
          <p:cNvPr id="7" name="Rectangle 6"/>
          <p:cNvSpPr/>
          <p:nvPr userDrawn="1"/>
        </p:nvSpPr>
        <p:spPr>
          <a:xfrm>
            <a:off x="1" y="1905000"/>
            <a:ext cx="5999238" cy="3149866"/>
          </a:xfrm>
          <a:prstGeom prst="rect">
            <a:avLst/>
          </a:prstGeom>
          <a:solidFill>
            <a:srgbClr val="FCD4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cxnSp>
        <p:nvCxnSpPr>
          <p:cNvPr id="10" name="Straight Connector 9"/>
          <p:cNvCxnSpPr/>
          <p:nvPr userDrawn="1"/>
        </p:nvCxnSpPr>
        <p:spPr>
          <a:xfrm>
            <a:off x="961080" y="4791822"/>
            <a:ext cx="535459" cy="0"/>
          </a:xfrm>
          <a:prstGeom prst="line">
            <a:avLst/>
          </a:prstGeom>
          <a:ln w="25400">
            <a:solidFill>
              <a:srgbClr val="FFFFFF"/>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Competenz_Logo_stacked_rgb_REV_No strap_1.0.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10082" y="3996756"/>
            <a:ext cx="1902501" cy="990000"/>
          </a:xfrm>
          <a:prstGeom prst="rect">
            <a:avLst/>
          </a:prstGeom>
        </p:spPr>
      </p:pic>
      <p:sp>
        <p:nvSpPr>
          <p:cNvPr id="15" name="Title 1"/>
          <p:cNvSpPr>
            <a:spLocks noGrp="1"/>
          </p:cNvSpPr>
          <p:nvPr>
            <p:ph type="ctrTitle" hasCustomPrompt="1"/>
          </p:nvPr>
        </p:nvSpPr>
        <p:spPr>
          <a:xfrm>
            <a:off x="901672" y="2161326"/>
            <a:ext cx="3311664" cy="1546642"/>
          </a:xfrm>
        </p:spPr>
        <p:txBody>
          <a:bodyPr anchor="t">
            <a:noAutofit/>
          </a:bodyPr>
          <a:lstStyle>
            <a:lvl1pPr algn="l">
              <a:lnSpc>
                <a:spcPct val="90000"/>
              </a:lnSpc>
              <a:defRPr sz="6000" b="1" i="0" baseline="0">
                <a:solidFill>
                  <a:schemeClr val="bg1"/>
                </a:solidFill>
                <a:latin typeface="+mj-lt"/>
                <a:cs typeface="Arial Black"/>
              </a:defRPr>
            </a:lvl1pPr>
          </a:lstStyle>
          <a:p>
            <a:r>
              <a:rPr lang="en-AU" dirty="0" smtClean="0"/>
              <a:t>Section break #1</a:t>
            </a:r>
            <a:endParaRPr lang="en-US" dirty="0"/>
          </a:p>
        </p:txBody>
      </p:sp>
      <p:sp>
        <p:nvSpPr>
          <p:cNvPr id="16" name="Subtitle 2"/>
          <p:cNvSpPr>
            <a:spLocks noGrp="1"/>
          </p:cNvSpPr>
          <p:nvPr>
            <p:ph type="subTitle" idx="1" hasCustomPrompt="1"/>
          </p:nvPr>
        </p:nvSpPr>
        <p:spPr>
          <a:xfrm>
            <a:off x="901670" y="3813924"/>
            <a:ext cx="3311666" cy="597578"/>
          </a:xfrm>
        </p:spPr>
        <p:txBody>
          <a:bodyPr>
            <a:normAutofit/>
          </a:bodyPr>
          <a:lstStyle>
            <a:lvl1pPr marL="0" indent="0" algn="l">
              <a:buNone/>
              <a:defRPr sz="18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 style</a:t>
            </a:r>
            <a:endParaRPr lang="en-US" dirty="0"/>
          </a:p>
        </p:txBody>
      </p:sp>
    </p:spTree>
    <p:extLst>
      <p:ext uri="{BB962C8B-B14F-4D97-AF65-F5344CB8AC3E}">
        <p14:creationId xmlns:p14="http://schemas.microsoft.com/office/powerpoint/2010/main" val="230937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Rectangle 5"/>
          <p:cNvSpPr/>
          <p:nvPr userDrawn="1"/>
        </p:nvSpPr>
        <p:spPr>
          <a:xfrm>
            <a:off x="1" y="1905000"/>
            <a:ext cx="5999238" cy="3144573"/>
          </a:xfrm>
          <a:prstGeom prst="rect">
            <a:avLst/>
          </a:prstGeom>
          <a:solidFill>
            <a:srgbClr val="6100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Competenz_Logo_stacked_rgb_REV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10082" y="3996756"/>
            <a:ext cx="1902501" cy="990000"/>
          </a:xfrm>
          <a:prstGeom prst="rect">
            <a:avLst/>
          </a:prstGeom>
        </p:spPr>
      </p:pic>
      <p:cxnSp>
        <p:nvCxnSpPr>
          <p:cNvPr id="13" name="Straight Connector 12"/>
          <p:cNvCxnSpPr/>
          <p:nvPr userDrawn="1"/>
        </p:nvCxnSpPr>
        <p:spPr>
          <a:xfrm>
            <a:off x="961080" y="4791822"/>
            <a:ext cx="535459"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hasCustomPrompt="1"/>
          </p:nvPr>
        </p:nvSpPr>
        <p:spPr>
          <a:xfrm>
            <a:off x="901672" y="2161326"/>
            <a:ext cx="3311664" cy="1546642"/>
          </a:xfrm>
        </p:spPr>
        <p:txBody>
          <a:bodyPr anchor="t">
            <a:noAutofit/>
          </a:bodyPr>
          <a:lstStyle>
            <a:lvl1pPr algn="l">
              <a:lnSpc>
                <a:spcPct val="90000"/>
              </a:lnSpc>
              <a:defRPr sz="6000" b="1" i="0" baseline="0">
                <a:solidFill>
                  <a:schemeClr val="bg1"/>
                </a:solidFill>
                <a:latin typeface="+mj-lt"/>
                <a:cs typeface="Arial Black"/>
              </a:defRPr>
            </a:lvl1pPr>
          </a:lstStyle>
          <a:p>
            <a:r>
              <a:rPr lang="en-AU" dirty="0" smtClean="0"/>
              <a:t>Section break #1</a:t>
            </a:r>
            <a:endParaRPr lang="en-US" dirty="0"/>
          </a:p>
        </p:txBody>
      </p:sp>
      <p:sp>
        <p:nvSpPr>
          <p:cNvPr id="12" name="Subtitle 2"/>
          <p:cNvSpPr>
            <a:spLocks noGrp="1"/>
          </p:cNvSpPr>
          <p:nvPr>
            <p:ph type="subTitle" idx="1" hasCustomPrompt="1"/>
          </p:nvPr>
        </p:nvSpPr>
        <p:spPr>
          <a:xfrm>
            <a:off x="901670" y="3813924"/>
            <a:ext cx="3311666" cy="597578"/>
          </a:xfrm>
        </p:spPr>
        <p:txBody>
          <a:bodyPr>
            <a:normAutofit/>
          </a:bodyPr>
          <a:lstStyle>
            <a:lvl1pPr marL="0" indent="0" algn="l">
              <a:buNone/>
              <a:defRPr sz="18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 style</a:t>
            </a:r>
            <a:endParaRPr lang="en-US" dirty="0"/>
          </a:p>
        </p:txBody>
      </p:sp>
    </p:spTree>
    <p:extLst>
      <p:ext uri="{BB962C8B-B14F-4D97-AF65-F5344CB8AC3E}">
        <p14:creationId xmlns:p14="http://schemas.microsoft.com/office/powerpoint/2010/main" val="15753500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pic>
        <p:nvPicPr>
          <p:cNvPr id="2" name="Picture 1" descr="20140514_Competenz_eLearning_00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9948" y="0"/>
            <a:ext cx="10287000" cy="5715000"/>
          </a:xfrm>
          <a:prstGeom prst="rect">
            <a:avLst/>
          </a:prstGeom>
        </p:spPr>
      </p:pic>
      <p:sp>
        <p:nvSpPr>
          <p:cNvPr id="10" name="Rectangle 9"/>
          <p:cNvSpPr/>
          <p:nvPr userDrawn="1"/>
        </p:nvSpPr>
        <p:spPr>
          <a:xfrm>
            <a:off x="0" y="383646"/>
            <a:ext cx="4372916" cy="5331354"/>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6" name="Title 1"/>
          <p:cNvSpPr>
            <a:spLocks noGrp="1"/>
          </p:cNvSpPr>
          <p:nvPr>
            <p:ph type="ctrTitle" hasCustomPrompt="1"/>
          </p:nvPr>
        </p:nvSpPr>
        <p:spPr>
          <a:xfrm>
            <a:off x="768864" y="943970"/>
            <a:ext cx="3311664" cy="1546642"/>
          </a:xfrm>
        </p:spPr>
        <p:txBody>
          <a:bodyPr anchor="t">
            <a:noAutofit/>
          </a:bodyPr>
          <a:lstStyle>
            <a:lvl1pPr algn="l">
              <a:lnSpc>
                <a:spcPct val="90000"/>
              </a:lnSpc>
              <a:defRPr sz="6000" b="1" i="0" baseline="0">
                <a:solidFill>
                  <a:schemeClr val="bg1"/>
                </a:solidFill>
                <a:latin typeface="+mj-lt"/>
                <a:cs typeface="Arial Black"/>
              </a:defRPr>
            </a:lvl1pPr>
          </a:lstStyle>
          <a:p>
            <a:r>
              <a:rPr lang="en-AU" dirty="0" smtClean="0"/>
              <a:t>Section break #2</a:t>
            </a:r>
            <a:endParaRPr lang="en-US" dirty="0"/>
          </a:p>
        </p:txBody>
      </p:sp>
      <p:sp>
        <p:nvSpPr>
          <p:cNvPr id="7" name="Subtitle 2"/>
          <p:cNvSpPr>
            <a:spLocks noGrp="1"/>
          </p:cNvSpPr>
          <p:nvPr>
            <p:ph type="subTitle" idx="1" hasCustomPrompt="1"/>
          </p:nvPr>
        </p:nvSpPr>
        <p:spPr>
          <a:xfrm>
            <a:off x="768862" y="2596568"/>
            <a:ext cx="3311666" cy="597578"/>
          </a:xfrm>
        </p:spPr>
        <p:txBody>
          <a:bodyPr>
            <a:normAutofit/>
          </a:bodyPr>
          <a:lstStyle>
            <a:lvl1pPr marL="0" indent="0" algn="l">
              <a:buNone/>
              <a:defRPr sz="18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 style</a:t>
            </a:r>
            <a:endParaRPr lang="en-US" dirty="0"/>
          </a:p>
        </p:txBody>
      </p:sp>
      <p:cxnSp>
        <p:nvCxnSpPr>
          <p:cNvPr id="4" name="Straight Connector 3"/>
          <p:cNvCxnSpPr/>
          <p:nvPr userDrawn="1"/>
        </p:nvCxnSpPr>
        <p:spPr>
          <a:xfrm>
            <a:off x="884647" y="5326944"/>
            <a:ext cx="51646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Competenz_Logo_stacked_rgb_REV_No strap_1.0.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46676" y="4526636"/>
            <a:ext cx="1902501" cy="990000"/>
          </a:xfrm>
          <a:prstGeom prst="rect">
            <a:avLst/>
          </a:prstGeom>
        </p:spPr>
      </p:pic>
    </p:spTree>
    <p:extLst>
      <p:ext uri="{BB962C8B-B14F-4D97-AF65-F5344CB8AC3E}">
        <p14:creationId xmlns:p14="http://schemas.microsoft.com/office/powerpoint/2010/main" val="595977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2434" y="0"/>
            <a:ext cx="9141567" cy="5715000"/>
          </a:xfrm>
        </p:spPr>
        <p:txBody>
          <a:bodyPr/>
          <a:lstStyle/>
          <a:p>
            <a:endParaRPr lang="en-US" dirty="0"/>
          </a:p>
        </p:txBody>
      </p:sp>
      <p:sp>
        <p:nvSpPr>
          <p:cNvPr id="8" name="Date Placeholder 3"/>
          <p:cNvSpPr txBox="1">
            <a:spLocks/>
          </p:cNvSpPr>
          <p:nvPr userDrawn="1"/>
        </p:nvSpPr>
        <p:spPr>
          <a:xfrm>
            <a:off x="457201" y="4901531"/>
            <a:ext cx="660400" cy="304271"/>
          </a:xfrm>
          <a:prstGeom prst="rect">
            <a:avLst/>
          </a:prstGeom>
        </p:spPr>
        <p:txBody>
          <a:bodyPr vert="horz" lIns="91440" tIns="45720" rIns="91440" bIns="45720" rtlCol="0" anchor="ctr"/>
          <a:lstStyle>
            <a:defPPr>
              <a:defRPr lang="en-US"/>
            </a:defPPr>
            <a:lvl1pPr marL="0" algn="l" defTabSz="457200" rtl="0" eaLnBrk="1" latinLnBrk="0" hangingPunct="1">
              <a:defRPr sz="900" b="0" i="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F12FEFC-00D7-494D-9586-C3EFA11B1C8B}" type="datetimeFigureOut">
              <a:rPr lang="en-US" smtClean="0">
                <a:solidFill>
                  <a:schemeClr val="bg1"/>
                </a:solidFill>
              </a:rPr>
              <a:pPr/>
              <a:t>8/16/2018</a:t>
            </a:fld>
            <a:endParaRPr lang="en-US" dirty="0">
              <a:solidFill>
                <a:schemeClr val="bg1"/>
              </a:solidFill>
            </a:endParaRPr>
          </a:p>
        </p:txBody>
      </p:sp>
      <p:sp>
        <p:nvSpPr>
          <p:cNvPr id="9" name="Footer Placeholder 4"/>
          <p:cNvSpPr txBox="1">
            <a:spLocks/>
          </p:cNvSpPr>
          <p:nvPr userDrawn="1"/>
        </p:nvSpPr>
        <p:spPr>
          <a:xfrm>
            <a:off x="1403648" y="4901531"/>
            <a:ext cx="2895600" cy="304271"/>
          </a:xfrm>
          <a:prstGeom prst="rect">
            <a:avLst/>
          </a:prstGeom>
        </p:spPr>
        <p:txBody>
          <a:bodyPr vert="horz" lIns="91440" tIns="45720" rIns="91440" bIns="45720" rtlCol="0" anchor="ctr"/>
          <a:lstStyle>
            <a:defPPr>
              <a:defRPr lang="en-US"/>
            </a:defPPr>
            <a:lvl1pPr marL="0" algn="r" defTabSz="457200" rtl="0" eaLnBrk="1" latinLnBrk="0" hangingPunct="1">
              <a:defRPr sz="9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dirty="0" smtClean="0">
                <a:solidFill>
                  <a:schemeClr val="bg1"/>
                </a:solidFill>
              </a:rPr>
              <a:t>Title of the presentation here in the master</a:t>
            </a:r>
            <a:endParaRPr lang="en-US" dirty="0">
              <a:solidFill>
                <a:schemeClr val="bg1"/>
              </a:solidFill>
            </a:endParaRPr>
          </a:p>
        </p:txBody>
      </p:sp>
      <p:sp>
        <p:nvSpPr>
          <p:cNvPr id="5" name="Rectangle 4"/>
          <p:cNvSpPr/>
          <p:nvPr userDrawn="1"/>
        </p:nvSpPr>
        <p:spPr>
          <a:xfrm>
            <a:off x="3" y="383646"/>
            <a:ext cx="4372916" cy="5331354"/>
          </a:xfrm>
          <a:prstGeom prst="rect">
            <a:avLst/>
          </a:prstGeom>
          <a:solidFill>
            <a:srgbClr val="F78A1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768864" y="943970"/>
            <a:ext cx="3311664" cy="1546642"/>
          </a:xfrm>
        </p:spPr>
        <p:txBody>
          <a:bodyPr anchor="t">
            <a:noAutofit/>
          </a:bodyPr>
          <a:lstStyle>
            <a:lvl1pPr algn="l">
              <a:lnSpc>
                <a:spcPct val="90000"/>
              </a:lnSpc>
              <a:defRPr sz="6000" b="1" i="0" baseline="0">
                <a:solidFill>
                  <a:schemeClr val="bg1"/>
                </a:solidFill>
                <a:latin typeface="+mj-lt"/>
                <a:cs typeface="Arial Black"/>
              </a:defRPr>
            </a:lvl1pPr>
          </a:lstStyle>
          <a:p>
            <a:r>
              <a:rPr lang="en-AU" dirty="0" smtClean="0"/>
              <a:t>Section break #2</a:t>
            </a:r>
            <a:endParaRPr lang="en-US" dirty="0"/>
          </a:p>
        </p:txBody>
      </p:sp>
      <p:sp>
        <p:nvSpPr>
          <p:cNvPr id="7" name="Subtitle 2"/>
          <p:cNvSpPr>
            <a:spLocks noGrp="1"/>
          </p:cNvSpPr>
          <p:nvPr>
            <p:ph type="subTitle" idx="1" hasCustomPrompt="1"/>
          </p:nvPr>
        </p:nvSpPr>
        <p:spPr>
          <a:xfrm>
            <a:off x="768862" y="2596568"/>
            <a:ext cx="3311666" cy="597578"/>
          </a:xfrm>
        </p:spPr>
        <p:txBody>
          <a:bodyPr>
            <a:normAutofit/>
          </a:bodyPr>
          <a:lstStyle>
            <a:lvl1pPr marL="0" indent="0" algn="l">
              <a:buNone/>
              <a:defRPr sz="18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 style</a:t>
            </a:r>
            <a:endParaRPr lang="en-US" dirty="0"/>
          </a:p>
        </p:txBody>
      </p:sp>
      <p:cxnSp>
        <p:nvCxnSpPr>
          <p:cNvPr id="4" name="Straight Connector 3"/>
          <p:cNvCxnSpPr/>
          <p:nvPr userDrawn="1"/>
        </p:nvCxnSpPr>
        <p:spPr>
          <a:xfrm>
            <a:off x="884647" y="5326944"/>
            <a:ext cx="51646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Competenz_Logo_stacked_rgb_REV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6676" y="4526636"/>
            <a:ext cx="1902501" cy="990000"/>
          </a:xfrm>
          <a:prstGeom prst="rect">
            <a:avLst/>
          </a:prstGeom>
        </p:spPr>
      </p:pic>
    </p:spTree>
    <p:extLst>
      <p:ext uri="{BB962C8B-B14F-4D97-AF65-F5344CB8AC3E}">
        <p14:creationId xmlns:p14="http://schemas.microsoft.com/office/powerpoint/2010/main" val="1680304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11" name="Picture Placeholder 2"/>
          <p:cNvSpPr>
            <a:spLocks noGrp="1"/>
          </p:cNvSpPr>
          <p:nvPr>
            <p:ph type="pic" sz="quarter" idx="10"/>
          </p:nvPr>
        </p:nvSpPr>
        <p:spPr>
          <a:xfrm>
            <a:off x="2434" y="0"/>
            <a:ext cx="9141567" cy="5715000"/>
          </a:xfrm>
        </p:spPr>
        <p:txBody>
          <a:bodyPr/>
          <a:lstStyle/>
          <a:p>
            <a:endParaRPr lang="en-US" dirty="0"/>
          </a:p>
        </p:txBody>
      </p:sp>
      <p:sp>
        <p:nvSpPr>
          <p:cNvPr id="8" name="Rectangle 7"/>
          <p:cNvSpPr/>
          <p:nvPr userDrawn="1"/>
        </p:nvSpPr>
        <p:spPr>
          <a:xfrm>
            <a:off x="2433" y="383646"/>
            <a:ext cx="4372916" cy="5331354"/>
          </a:xfrm>
          <a:prstGeom prst="rect">
            <a:avLst/>
          </a:prstGeom>
          <a:solidFill>
            <a:srgbClr val="6100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ctrTitle" hasCustomPrompt="1"/>
          </p:nvPr>
        </p:nvSpPr>
        <p:spPr>
          <a:xfrm>
            <a:off x="768864" y="943970"/>
            <a:ext cx="3311664" cy="1546642"/>
          </a:xfrm>
        </p:spPr>
        <p:txBody>
          <a:bodyPr anchor="t">
            <a:noAutofit/>
          </a:bodyPr>
          <a:lstStyle>
            <a:lvl1pPr algn="l">
              <a:lnSpc>
                <a:spcPct val="90000"/>
              </a:lnSpc>
              <a:defRPr sz="6000" b="1" i="0" baseline="0">
                <a:solidFill>
                  <a:schemeClr val="bg1"/>
                </a:solidFill>
                <a:latin typeface="+mj-lt"/>
                <a:cs typeface="Arial Black"/>
              </a:defRPr>
            </a:lvl1pPr>
          </a:lstStyle>
          <a:p>
            <a:r>
              <a:rPr lang="en-AU" dirty="0" smtClean="0"/>
              <a:t>Section break #2</a:t>
            </a:r>
            <a:endParaRPr lang="en-US" dirty="0"/>
          </a:p>
        </p:txBody>
      </p:sp>
      <p:sp>
        <p:nvSpPr>
          <p:cNvPr id="7" name="Subtitle 2"/>
          <p:cNvSpPr>
            <a:spLocks noGrp="1"/>
          </p:cNvSpPr>
          <p:nvPr>
            <p:ph type="subTitle" idx="1" hasCustomPrompt="1"/>
          </p:nvPr>
        </p:nvSpPr>
        <p:spPr>
          <a:xfrm>
            <a:off x="768862" y="2596568"/>
            <a:ext cx="3311666" cy="597578"/>
          </a:xfrm>
        </p:spPr>
        <p:txBody>
          <a:bodyPr>
            <a:normAutofit/>
          </a:bodyPr>
          <a:lstStyle>
            <a:lvl1pPr marL="0" indent="0" algn="l">
              <a:buNone/>
              <a:defRPr sz="18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edit subtitle style</a:t>
            </a:r>
            <a:endParaRPr lang="en-US" dirty="0"/>
          </a:p>
        </p:txBody>
      </p:sp>
      <p:cxnSp>
        <p:nvCxnSpPr>
          <p:cNvPr id="4" name="Straight Connector 3"/>
          <p:cNvCxnSpPr/>
          <p:nvPr userDrawn="1"/>
        </p:nvCxnSpPr>
        <p:spPr>
          <a:xfrm>
            <a:off x="884647" y="5326944"/>
            <a:ext cx="516467"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2" name="Picture 11" descr="Competenz_Logo_stacked_rgb_REV_No strap_1.0.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6676" y="4526636"/>
            <a:ext cx="1902501" cy="990000"/>
          </a:xfrm>
          <a:prstGeom prst="rect">
            <a:avLst/>
          </a:prstGeom>
        </p:spPr>
      </p:pic>
    </p:spTree>
    <p:extLst>
      <p:ext uri="{BB962C8B-B14F-4D97-AF65-F5344CB8AC3E}">
        <p14:creationId xmlns:p14="http://schemas.microsoft.com/office/powerpoint/2010/main" val="675502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en-AU" dirty="0" smtClean="0"/>
              <a:t>Click to edit master styles</a:t>
            </a:r>
            <a:endParaRPr lang="en-US" dirty="0"/>
          </a:p>
        </p:txBody>
      </p:sp>
      <p:sp>
        <p:nvSpPr>
          <p:cNvPr id="3" name="Text Placeholder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Date Placeholder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2016 Award Finalists</a:t>
            </a:r>
            <a:endParaRPr 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16F3E9F4-0B48-EA45-864E-90CBE54F71D6}" type="slidenum">
              <a:rPr lang="en-US" smtClean="0"/>
              <a:t>‹#›</a:t>
            </a:fld>
            <a:endParaRPr lang="en-US"/>
          </a:p>
        </p:txBody>
      </p:sp>
    </p:spTree>
    <p:extLst>
      <p:ext uri="{BB962C8B-B14F-4D97-AF65-F5344CB8AC3E}">
        <p14:creationId xmlns:p14="http://schemas.microsoft.com/office/powerpoint/2010/main" val="1070210060"/>
      </p:ext>
    </p:extLst>
  </p:cSld>
  <p:clrMap bg1="lt1" tx1="dk1" bg2="lt2" tx2="dk2" accent1="accent1" accent2="accent2" accent3="accent3" accent4="accent4" accent5="accent5" accent6="accent6" hlink="hlink" folHlink="folHlink"/>
  <p:sldLayoutIdLst>
    <p:sldLayoutId id="2147483658" r:id="rId1"/>
    <p:sldLayoutId id="2147483679" r:id="rId2"/>
    <p:sldLayoutId id="2147483678" r:id="rId3"/>
    <p:sldLayoutId id="2147483680" r:id="rId4"/>
    <p:sldLayoutId id="2147483655" r:id="rId5"/>
    <p:sldLayoutId id="2147483649" r:id="rId6"/>
    <p:sldLayoutId id="2147483666" r:id="rId7"/>
    <p:sldLayoutId id="2147483653" r:id="rId8"/>
    <p:sldLayoutId id="2147483667" r:id="rId9"/>
    <p:sldLayoutId id="2147483668" r:id="rId10"/>
    <p:sldLayoutId id="2147483664" r:id="rId11"/>
    <p:sldLayoutId id="2147483662" r:id="rId12"/>
    <p:sldLayoutId id="2147483665" r:id="rId13"/>
    <p:sldLayoutId id="2147483669" r:id="rId14"/>
    <p:sldLayoutId id="2147483659" r:id="rId15"/>
    <p:sldLayoutId id="2147483650" r:id="rId16"/>
    <p:sldLayoutId id="2147483671" r:id="rId17"/>
    <p:sldLayoutId id="2147483670" r:id="rId18"/>
    <p:sldLayoutId id="2147483672" r:id="rId19"/>
    <p:sldLayoutId id="2147483677" r:id="rId20"/>
    <p:sldLayoutId id="2147483660" r:id="rId21"/>
    <p:sldLayoutId id="2147483673" r:id="rId22"/>
    <p:sldLayoutId id="2147483675" r:id="rId23"/>
    <p:sldLayoutId id="2147483676" r:id="rId24"/>
    <p:sldLayoutId id="2147483663" r:id="rId25"/>
    <p:sldLayoutId id="2147483661" r:id="rId26"/>
  </p:sldLayoutIdLst>
  <p:timing>
    <p:tnLst>
      <p:par>
        <p:cTn id="1" dur="indefinite" restart="never" nodeType="tmRoot"/>
      </p:par>
    </p:tnLst>
  </p:timing>
  <p:hf sldNum="0" hdr="0" dt="0"/>
  <p:txStyles>
    <p:titleStyle>
      <a:lvl1pPr algn="l" defTabSz="457200" rtl="0" eaLnBrk="1" latinLnBrk="0" hangingPunct="1">
        <a:spcBef>
          <a:spcPct val="0"/>
        </a:spcBef>
        <a:buNone/>
        <a:defRPr sz="3000" kern="1200">
          <a:solidFill>
            <a:schemeClr val="tx1"/>
          </a:solidFill>
          <a:latin typeface="Arial Black"/>
          <a:ea typeface="+mj-ea"/>
          <a:cs typeface="Arial Black"/>
        </a:defRPr>
      </a:lvl1pPr>
    </p:titleStyle>
    <p:bodyStyle>
      <a:lvl1pPr marL="342900" indent="-342900" algn="l" defTabSz="457200" rtl="0" eaLnBrk="1" latinLnBrk="0" hangingPunct="1">
        <a:lnSpc>
          <a:spcPct val="150000"/>
        </a:lnSpc>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CB5A4E13-97EE-4B17-A613-6DF64174808E}" type="datetimeFigureOut">
              <a:rPr lang="en-US" smtClean="0"/>
              <a:t>8/16/2018</a:t>
            </a:fld>
            <a:endParaRPr lang="en-US"/>
          </a:p>
        </p:txBody>
      </p:sp>
      <p:sp>
        <p:nvSpPr>
          <p:cNvPr id="5" name="Footer Placeholder 4"/>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E24D4BD7-50EA-48A0-A248-63D85FD4711A}" type="slidenum">
              <a:rPr lang="en-US" smtClean="0"/>
              <a:t>‹#›</a:t>
            </a:fld>
            <a:endParaRPr lang="en-US"/>
          </a:p>
        </p:txBody>
      </p:sp>
    </p:spTree>
    <p:extLst>
      <p:ext uri="{BB962C8B-B14F-4D97-AF65-F5344CB8AC3E}">
        <p14:creationId xmlns:p14="http://schemas.microsoft.com/office/powerpoint/2010/main" val="327478044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linkedin.com/pulse/what-your-future-state-frances-valintine-cnzm-/"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comments" Target="../comments/commen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hemeOverride" Target="../theme/themeOverride2.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notesSlide" Target="../notesSlides/notesSlide21.xml"/><Relationship Id="rId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www.competenz.org.nz/jobseekers/two-years-free-industry-training/"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comments" Target="../comments/comment1.xml"/><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001" y="852488"/>
            <a:ext cx="6845301" cy="4252912"/>
          </a:xfrm>
          <a:prstGeom prst="rect">
            <a:avLst/>
          </a:prstGeom>
          <a:solidFill>
            <a:srgbClr val="21A3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cxnSp>
        <p:nvCxnSpPr>
          <p:cNvPr id="5" name="Straight Connector 4"/>
          <p:cNvCxnSpPr/>
          <p:nvPr/>
        </p:nvCxnSpPr>
        <p:spPr>
          <a:xfrm>
            <a:off x="790491" y="4500440"/>
            <a:ext cx="535459"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755937" y="1224262"/>
            <a:ext cx="4425663" cy="1211979"/>
          </a:xfrm>
          <a:prstGeom prst="rect">
            <a:avLst/>
          </a:prstGeom>
        </p:spPr>
        <p:txBody>
          <a:bodyPr/>
          <a:lstStyle>
            <a:lvl1pPr algn="l" defTabSz="457200" rtl="0" eaLnBrk="1" latinLnBrk="0" hangingPunct="1">
              <a:spcBef>
                <a:spcPct val="0"/>
              </a:spcBef>
              <a:buNone/>
              <a:defRPr sz="3000" kern="1200">
                <a:solidFill>
                  <a:schemeClr val="tx1"/>
                </a:solidFill>
                <a:latin typeface="Arial Black"/>
                <a:ea typeface="+mj-ea"/>
                <a:cs typeface="Arial Black"/>
              </a:defRPr>
            </a:lvl1pPr>
          </a:lstStyle>
          <a:p>
            <a:pPr>
              <a:lnSpc>
                <a:spcPct val="90000"/>
              </a:lnSpc>
            </a:pPr>
            <a:r>
              <a:rPr lang="en-US" sz="4400" b="1" dirty="0" smtClean="0">
                <a:solidFill>
                  <a:schemeClr val="bg1"/>
                </a:solidFill>
                <a:latin typeface="+mj-lt"/>
              </a:rPr>
              <a:t>Skills and opportunities for industry</a:t>
            </a:r>
            <a:endParaRPr lang="en-US" sz="4400" b="1" dirty="0">
              <a:solidFill>
                <a:schemeClr val="bg1"/>
              </a:solidFill>
              <a:latin typeface="+mj-lt"/>
            </a:endParaRPr>
          </a:p>
        </p:txBody>
      </p:sp>
      <p:sp>
        <p:nvSpPr>
          <p:cNvPr id="8" name="Subtitle 2"/>
          <p:cNvSpPr txBox="1">
            <a:spLocks/>
          </p:cNvSpPr>
          <p:nvPr/>
        </p:nvSpPr>
        <p:spPr>
          <a:xfrm>
            <a:off x="755936" y="3233105"/>
            <a:ext cx="7908639" cy="962404"/>
          </a:xfrm>
          <a:prstGeom prst="rect">
            <a:avLst/>
          </a:prstGeom>
        </p:spPr>
        <p:txBody>
          <a:bodyPr/>
          <a:lstStyle>
            <a:lvl1pPr marL="342900" indent="-342900" algn="l" defTabSz="457200" rtl="0" eaLnBrk="1" latinLnBrk="0" hangingPunct="1">
              <a:lnSpc>
                <a:spcPct val="150000"/>
              </a:lnSpc>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pPr>
            <a:r>
              <a:rPr lang="en-US" sz="1400" b="1" dirty="0" smtClean="0">
                <a:solidFill>
                  <a:schemeClr val="bg1"/>
                </a:solidFill>
              </a:rPr>
              <a:t>Derek Tunui and Samantha McNaughton</a:t>
            </a:r>
          </a:p>
        </p:txBody>
      </p:sp>
      <p:pic>
        <p:nvPicPr>
          <p:cNvPr id="10" name="Picture 9" descr="Competenz_Logo_stacked_cmyk_No strap_White1.0.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150" y="3423687"/>
            <a:ext cx="2198252" cy="1376782"/>
          </a:xfrm>
          <a:prstGeom prst="rect">
            <a:avLst/>
          </a:prstGeom>
        </p:spPr>
      </p:pic>
    </p:spTree>
    <p:extLst>
      <p:ext uri="{BB962C8B-B14F-4D97-AF65-F5344CB8AC3E}">
        <p14:creationId xmlns:p14="http://schemas.microsoft.com/office/powerpoint/2010/main" val="1042286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989"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790491" y="415022"/>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3000" dirty="0" smtClean="0"/>
              <a:t>A culture of on-going learning is needed</a:t>
            </a:r>
            <a:endParaRPr lang="en-US" sz="3000" dirty="0">
              <a:latin typeface="Arial"/>
              <a:cs typeface="Arial"/>
            </a:endParaRPr>
          </a:p>
        </p:txBody>
      </p:sp>
      <p:cxnSp>
        <p:nvCxnSpPr>
          <p:cNvPr id="9" name="Straight Connector 8"/>
          <p:cNvCxnSpPr/>
          <p:nvPr/>
        </p:nvCxnSpPr>
        <p:spPr>
          <a:xfrm>
            <a:off x="864973" y="415022"/>
            <a:ext cx="53545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3989" y="1292885"/>
            <a:ext cx="6526709" cy="2547595"/>
          </a:xfrm>
          <a:prstGeom prst="rect">
            <a:avLst/>
          </a:prstGeom>
          <a:solidFill>
            <a:srgbClr val="21A3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790493" y="1538382"/>
            <a:ext cx="5192618" cy="4542782"/>
          </a:xfrm>
          <a:prstGeom prst="rect">
            <a:avLst/>
          </a:prstGeom>
          <a:noFill/>
        </p:spPr>
        <p:txBody>
          <a:bodyPr wrap="square" rtlCol="0">
            <a:spAutoFit/>
          </a:bodyPr>
          <a:lstStyle/>
          <a:p>
            <a:pPr>
              <a:lnSpc>
                <a:spcPct val="120000"/>
              </a:lnSpc>
            </a:pPr>
            <a:r>
              <a:rPr lang="en-US" sz="1600" dirty="0" smtClean="0">
                <a:solidFill>
                  <a:schemeClr val="bg1"/>
                </a:solidFill>
              </a:rPr>
              <a:t>“From </a:t>
            </a:r>
            <a:r>
              <a:rPr lang="en-US" sz="1600" dirty="0">
                <a:solidFill>
                  <a:schemeClr val="bg1"/>
                </a:solidFill>
              </a:rPr>
              <a:t>our youngest high school graduates to our most experienced governance leaders we all face the undeniable truth that things aren’t as they used to be. Our current capacity is based upon the sum of all that we have experienced to date. Our future capacity will be based on the additional input, insight and addition of everything we are yet to discover</a:t>
            </a:r>
            <a:r>
              <a:rPr lang="en-US" sz="1600" dirty="0" smtClean="0">
                <a:solidFill>
                  <a:schemeClr val="bg1"/>
                </a:solidFill>
              </a:rPr>
              <a:t>.”</a:t>
            </a:r>
            <a:r>
              <a:rPr lang="en-NZ" sz="1200" b="1" dirty="0" smtClean="0"/>
              <a:t/>
            </a:r>
            <a:br>
              <a:rPr lang="en-NZ" sz="1200" b="1" dirty="0" smtClean="0"/>
            </a:br>
            <a:endParaRPr lang="en-NZ" sz="1200" b="1" dirty="0" smtClean="0"/>
          </a:p>
          <a:p>
            <a:pPr>
              <a:lnSpc>
                <a:spcPct val="120000"/>
              </a:lnSpc>
            </a:pPr>
            <a:endParaRPr lang="en-NZ" sz="1200" b="1" dirty="0"/>
          </a:p>
          <a:p>
            <a:pPr>
              <a:lnSpc>
                <a:spcPct val="120000"/>
              </a:lnSpc>
            </a:pPr>
            <a:r>
              <a:rPr lang="en-NZ" sz="1200" b="1" dirty="0" smtClean="0"/>
              <a:t>Frances </a:t>
            </a:r>
            <a:r>
              <a:rPr lang="en-NZ" sz="1200" b="1" dirty="0" err="1" smtClean="0"/>
              <a:t>Valintine</a:t>
            </a:r>
            <a:r>
              <a:rPr lang="en-NZ" sz="1200" b="1" dirty="0" smtClean="0"/>
              <a:t>, 2018</a:t>
            </a:r>
          </a:p>
          <a:p>
            <a:pPr>
              <a:lnSpc>
                <a:spcPct val="120000"/>
              </a:lnSpc>
            </a:pPr>
            <a:r>
              <a:rPr lang="en-NZ" sz="1200" dirty="0" smtClean="0"/>
              <a:t>Founder at Tech Futures Lab and The Mind Lab</a:t>
            </a:r>
          </a:p>
          <a:p>
            <a:pPr>
              <a:lnSpc>
                <a:spcPct val="120000"/>
              </a:lnSpc>
            </a:pPr>
            <a:r>
              <a:rPr lang="en-NZ" sz="1200" dirty="0">
                <a:hlinkClick r:id="rId3"/>
              </a:rPr>
              <a:t>https://www.linkedin.com/pulse/what-your-future-state-frances-valintine-cnzm-</a:t>
            </a:r>
            <a:r>
              <a:rPr lang="en-NZ" sz="1200" dirty="0" smtClean="0">
                <a:hlinkClick r:id="rId3"/>
              </a:rPr>
              <a:t>/</a:t>
            </a:r>
            <a:endParaRPr lang="en-NZ" sz="1200" dirty="0" smtClean="0"/>
          </a:p>
          <a:p>
            <a:pPr>
              <a:lnSpc>
                <a:spcPct val="120000"/>
              </a:lnSpc>
            </a:pPr>
            <a:endParaRPr lang="en-NZ" sz="1200" dirty="0"/>
          </a:p>
          <a:p>
            <a:endParaRPr lang="en-NZ" dirty="0"/>
          </a:p>
          <a:p>
            <a:endParaRPr lang="en-NZ" dirty="0"/>
          </a:p>
          <a:p>
            <a:endParaRPr lang="en-NZ" dirty="0"/>
          </a:p>
        </p:txBody>
      </p:sp>
    </p:spTree>
    <p:extLst>
      <p:ext uri="{BB962C8B-B14F-4D97-AF65-F5344CB8AC3E}">
        <p14:creationId xmlns:p14="http://schemas.microsoft.com/office/powerpoint/2010/main" val="1906893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90491" y="415022"/>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lvl="0" algn="l"/>
            <a:r>
              <a:rPr lang="en-US" sz="3000" dirty="0" smtClean="0"/>
              <a:t>CZ Strategy for Maori </a:t>
            </a:r>
            <a:r>
              <a:rPr lang="en-NZ" sz="3200" dirty="0"/>
              <a:t>and </a:t>
            </a:r>
            <a:r>
              <a:rPr lang="en-NZ" sz="3200" dirty="0" smtClean="0"/>
              <a:t>Pasifika</a:t>
            </a:r>
            <a:endParaRPr lang="en-US" sz="3200" dirty="0"/>
          </a:p>
        </p:txBody>
      </p:sp>
      <p:sp>
        <p:nvSpPr>
          <p:cNvPr id="3" name="Content Placeholder 1"/>
          <p:cNvSpPr txBox="1">
            <a:spLocks/>
          </p:cNvSpPr>
          <p:nvPr/>
        </p:nvSpPr>
        <p:spPr>
          <a:xfrm>
            <a:off x="914400" y="1244212"/>
            <a:ext cx="7845425" cy="353377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lnSpc>
                <a:spcPct val="150000"/>
              </a:lnSpc>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8900" lvl="1" indent="0">
              <a:buNone/>
            </a:pPr>
            <a:r>
              <a:rPr lang="en-NZ" sz="2800" dirty="0"/>
              <a:t>Increasing participation of </a:t>
            </a:r>
            <a:r>
              <a:rPr lang="en-NZ" sz="2800" dirty="0" smtClean="0"/>
              <a:t>Maori learners in Competenz:</a:t>
            </a:r>
          </a:p>
          <a:p>
            <a:pPr lvl="1">
              <a:buClr>
                <a:srgbClr val="21A3D9"/>
              </a:buClr>
              <a:buFont typeface="HelveticaNeueLT Std" panose="020B0604020202020204" pitchFamily="34" charset="0"/>
              <a:buChar char="»"/>
            </a:pPr>
            <a:r>
              <a:rPr lang="en-NZ" dirty="0" smtClean="0"/>
              <a:t>Schools engagement</a:t>
            </a:r>
          </a:p>
          <a:p>
            <a:pPr lvl="1">
              <a:buClr>
                <a:srgbClr val="21A3D9"/>
              </a:buClr>
              <a:buFont typeface="HelveticaNeueLT Std" panose="020B0604020202020204" pitchFamily="34" charset="0"/>
              <a:buChar char="»"/>
            </a:pPr>
            <a:r>
              <a:rPr lang="en-NZ" dirty="0" smtClean="0"/>
              <a:t>Maori and Pasifika Trade Training</a:t>
            </a:r>
          </a:p>
          <a:p>
            <a:pPr lvl="1">
              <a:buClr>
                <a:srgbClr val="21A3D9"/>
              </a:buClr>
              <a:buFont typeface="HelveticaNeueLT Std" panose="020B0604020202020204" pitchFamily="34" charset="0"/>
              <a:buChar char="»"/>
            </a:pPr>
            <a:r>
              <a:rPr lang="en-NZ" dirty="0" smtClean="0"/>
              <a:t>Community engagement</a:t>
            </a:r>
          </a:p>
          <a:p>
            <a:pPr lvl="1">
              <a:buClr>
                <a:srgbClr val="21A3D9"/>
              </a:buClr>
              <a:buFont typeface="HelveticaNeueLT Std" panose="020B0604020202020204" pitchFamily="34" charset="0"/>
              <a:buChar char="»"/>
            </a:pPr>
            <a:r>
              <a:rPr lang="en-NZ" dirty="0" smtClean="0"/>
              <a:t>Iwi engagement.</a:t>
            </a:r>
          </a:p>
          <a:p>
            <a:pPr marL="457200" lvl="1" indent="0">
              <a:buNone/>
            </a:pPr>
            <a:endParaRPr lang="en-US" dirty="0">
              <a:solidFill>
                <a:srgbClr val="FF0000"/>
              </a:solidFill>
            </a:endParaRPr>
          </a:p>
          <a:p>
            <a:endParaRPr lang="en-US" dirty="0"/>
          </a:p>
        </p:txBody>
      </p:sp>
    </p:spTree>
    <p:extLst>
      <p:ext uri="{BB962C8B-B14F-4D97-AF65-F5344CB8AC3E}">
        <p14:creationId xmlns:p14="http://schemas.microsoft.com/office/powerpoint/2010/main" val="9632178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90491" y="415022"/>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lvl="0" algn="l"/>
            <a:r>
              <a:rPr lang="en-US" sz="3000" dirty="0" smtClean="0"/>
              <a:t>Competenz strategy for Maori </a:t>
            </a:r>
            <a:r>
              <a:rPr lang="en-NZ" sz="3200" dirty="0"/>
              <a:t>and </a:t>
            </a:r>
            <a:r>
              <a:rPr lang="en-NZ" sz="3200" dirty="0" smtClean="0"/>
              <a:t>Pasifika</a:t>
            </a:r>
            <a:endParaRPr lang="en-US" sz="3200" dirty="0"/>
          </a:p>
        </p:txBody>
      </p:sp>
      <p:sp>
        <p:nvSpPr>
          <p:cNvPr id="3" name="Content Placeholder 1"/>
          <p:cNvSpPr txBox="1">
            <a:spLocks/>
          </p:cNvSpPr>
          <p:nvPr/>
        </p:nvSpPr>
        <p:spPr>
          <a:xfrm>
            <a:off x="914400" y="1244212"/>
            <a:ext cx="7845425" cy="3533775"/>
          </a:xfrm>
          <a:prstGeom prst="rect">
            <a:avLst/>
          </a:prstGeom>
        </p:spPr>
        <p:txBody>
          <a:bodyPr vert="horz" lIns="91440" tIns="45720" rIns="91440" bIns="45720" rtlCol="0">
            <a:normAutofit/>
          </a:bodyPr>
          <a:lstStyle>
            <a:lvl1pPr marL="342900" indent="-342900" algn="l" defTabSz="457200" rtl="0" eaLnBrk="1" latinLnBrk="0" hangingPunct="1">
              <a:lnSpc>
                <a:spcPct val="150000"/>
              </a:lnSpc>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a:buClr>
                <a:srgbClr val="21A3D9"/>
              </a:buClr>
              <a:buFont typeface="HelveticaNeueLT Std" panose="020B0604020202020204" pitchFamily="34" charset="0"/>
              <a:buChar char="»"/>
            </a:pPr>
            <a:r>
              <a:rPr lang="en-NZ" dirty="0" smtClean="0"/>
              <a:t>MPTT</a:t>
            </a:r>
          </a:p>
          <a:p>
            <a:pPr marL="342900" lvl="1" indent="-342900">
              <a:buClr>
                <a:srgbClr val="21A3D9"/>
              </a:buClr>
              <a:buFont typeface="HelveticaNeueLT Std" panose="020B0604020202020204" pitchFamily="34" charset="0"/>
              <a:buChar char="»"/>
            </a:pPr>
            <a:r>
              <a:rPr lang="en-NZ" dirty="0" smtClean="0"/>
              <a:t>Schools visits</a:t>
            </a:r>
          </a:p>
          <a:p>
            <a:pPr marL="342900" lvl="1" indent="-342900">
              <a:buClr>
                <a:srgbClr val="21A3D9"/>
              </a:buClr>
              <a:buFont typeface="HelveticaNeueLT Std" panose="020B0604020202020204" pitchFamily="34" charset="0"/>
              <a:buChar char="»"/>
            </a:pPr>
            <a:r>
              <a:rPr lang="en-NZ" dirty="0" smtClean="0"/>
              <a:t>Iwi engagement </a:t>
            </a:r>
          </a:p>
          <a:p>
            <a:pPr marL="742950" lvl="2" indent="-342900">
              <a:buClr>
                <a:srgbClr val="21A3D9"/>
              </a:buClr>
              <a:buFont typeface="HelveticaNeueLT Std" panose="020B0604020202020204" pitchFamily="34" charset="0"/>
              <a:buChar char="»"/>
            </a:pPr>
            <a:r>
              <a:rPr lang="en-NZ" dirty="0" err="1" smtClean="0"/>
              <a:t>TWoA</a:t>
            </a:r>
            <a:r>
              <a:rPr lang="en-NZ" dirty="0" smtClean="0"/>
              <a:t>-led </a:t>
            </a:r>
            <a:r>
              <a:rPr lang="en-NZ" dirty="0"/>
              <a:t>Forestry cohort, </a:t>
            </a:r>
            <a:endParaRPr lang="en-NZ" dirty="0" smtClean="0"/>
          </a:p>
          <a:p>
            <a:pPr marL="742950" lvl="2" indent="-342900">
              <a:buClr>
                <a:srgbClr val="21A3D9"/>
              </a:buClr>
              <a:buFont typeface="HelveticaNeueLT Std" panose="020B0604020202020204" pitchFamily="34" charset="0"/>
              <a:buChar char="»"/>
            </a:pPr>
            <a:r>
              <a:rPr lang="en-NZ" dirty="0" err="1" smtClean="0"/>
              <a:t>Te</a:t>
            </a:r>
            <a:r>
              <a:rPr lang="en-NZ" dirty="0" smtClean="0"/>
              <a:t> </a:t>
            </a:r>
            <a:r>
              <a:rPr lang="en-NZ" dirty="0" err="1"/>
              <a:t>Pae</a:t>
            </a:r>
            <a:r>
              <a:rPr lang="en-NZ" dirty="0"/>
              <a:t> </a:t>
            </a:r>
            <a:r>
              <a:rPr lang="en-NZ" dirty="0" err="1"/>
              <a:t>Tawhiti</a:t>
            </a:r>
            <a:r>
              <a:rPr lang="en-NZ" dirty="0"/>
              <a:t>  (</a:t>
            </a:r>
            <a:r>
              <a:rPr lang="en-NZ" dirty="0" err="1"/>
              <a:t>Sth</a:t>
            </a:r>
            <a:r>
              <a:rPr lang="en-NZ" dirty="0"/>
              <a:t> Island Roadshow</a:t>
            </a:r>
            <a:r>
              <a:rPr lang="en-NZ" dirty="0" smtClean="0"/>
              <a:t>).</a:t>
            </a:r>
            <a:endParaRPr lang="en-US" dirty="0"/>
          </a:p>
          <a:p>
            <a:endParaRPr lang="en-US" dirty="0"/>
          </a:p>
        </p:txBody>
      </p:sp>
    </p:spTree>
    <p:extLst>
      <p:ext uri="{BB962C8B-B14F-4D97-AF65-F5344CB8AC3E}">
        <p14:creationId xmlns:p14="http://schemas.microsoft.com/office/powerpoint/2010/main" val="2622214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90491" y="415022"/>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lvl="0" algn="l"/>
            <a:r>
              <a:rPr lang="en-US" sz="3000" dirty="0" smtClean="0"/>
              <a:t>Current opportunities</a:t>
            </a:r>
            <a:endParaRPr lang="en-US" sz="3200" dirty="0"/>
          </a:p>
        </p:txBody>
      </p:sp>
      <p:sp>
        <p:nvSpPr>
          <p:cNvPr id="3" name="Content Placeholder 1"/>
          <p:cNvSpPr txBox="1">
            <a:spLocks/>
          </p:cNvSpPr>
          <p:nvPr/>
        </p:nvSpPr>
        <p:spPr>
          <a:xfrm>
            <a:off x="914400" y="1244212"/>
            <a:ext cx="7845425" cy="3533775"/>
          </a:xfrm>
          <a:prstGeom prst="rect">
            <a:avLst/>
          </a:prstGeom>
        </p:spPr>
        <p:txBody>
          <a:bodyPr vert="horz" lIns="91440" tIns="45720" rIns="91440" bIns="45720" rtlCol="0">
            <a:normAutofit/>
          </a:bodyPr>
          <a:lstStyle>
            <a:lvl1pPr marL="342900" indent="-342900" algn="l" defTabSz="457200" rtl="0" eaLnBrk="1" latinLnBrk="0" hangingPunct="1">
              <a:lnSpc>
                <a:spcPct val="150000"/>
              </a:lnSpc>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Clr>
                <a:srgbClr val="21A3D9"/>
              </a:buClr>
              <a:buFont typeface="HelveticaNeueLT Std" panose="020B0604020202020204" pitchFamily="34" charset="0"/>
              <a:buChar char="»"/>
            </a:pPr>
            <a:r>
              <a:rPr lang="en-NZ" dirty="0" smtClean="0"/>
              <a:t>Auckland schools</a:t>
            </a:r>
          </a:p>
          <a:p>
            <a:pPr lvl="1">
              <a:buClr>
                <a:srgbClr val="21A3D9"/>
              </a:buClr>
              <a:buFont typeface="HelveticaNeueLT Std" panose="020B0604020202020204" pitchFamily="34" charset="0"/>
              <a:buChar char="»"/>
            </a:pPr>
            <a:r>
              <a:rPr lang="en-NZ" dirty="0" smtClean="0"/>
              <a:t>Iwi </a:t>
            </a:r>
            <a:r>
              <a:rPr lang="en-NZ" dirty="0"/>
              <a:t>(Waikato Tainui and Ngai </a:t>
            </a:r>
            <a:r>
              <a:rPr lang="en-NZ" dirty="0" err="1"/>
              <a:t>Tahu</a:t>
            </a:r>
            <a:r>
              <a:rPr lang="en-NZ" dirty="0" smtClean="0"/>
              <a:t>)</a:t>
            </a:r>
          </a:p>
          <a:p>
            <a:pPr lvl="1">
              <a:buClr>
                <a:srgbClr val="21A3D9"/>
              </a:buClr>
              <a:buFont typeface="HelveticaNeueLT Std" panose="020B0604020202020204" pitchFamily="34" charset="0"/>
              <a:buChar char="»"/>
            </a:pPr>
            <a:r>
              <a:rPr lang="en-NZ" dirty="0" smtClean="0"/>
              <a:t>Primary ITO led research project on contextualised learning.</a:t>
            </a:r>
          </a:p>
          <a:p>
            <a:pPr lvl="1"/>
            <a:endParaRPr lang="en-NZ" dirty="0" smtClean="0"/>
          </a:p>
          <a:p>
            <a:pPr lvl="1"/>
            <a:endParaRPr lang="en-US" dirty="0"/>
          </a:p>
          <a:p>
            <a:endParaRPr lang="en-US" dirty="0"/>
          </a:p>
        </p:txBody>
      </p:sp>
    </p:spTree>
    <p:extLst>
      <p:ext uri="{BB962C8B-B14F-4D97-AF65-F5344CB8AC3E}">
        <p14:creationId xmlns:p14="http://schemas.microsoft.com/office/powerpoint/2010/main" val="3357256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90491" y="415022"/>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lvl="0" algn="l"/>
            <a:r>
              <a:rPr lang="en-US" sz="3200" dirty="0" smtClean="0"/>
              <a:t>Future opportunities</a:t>
            </a:r>
            <a:endParaRPr lang="en-US" sz="3200" dirty="0"/>
          </a:p>
        </p:txBody>
      </p:sp>
      <p:sp>
        <p:nvSpPr>
          <p:cNvPr id="3" name="Content Placeholder 1"/>
          <p:cNvSpPr txBox="1">
            <a:spLocks/>
          </p:cNvSpPr>
          <p:nvPr/>
        </p:nvSpPr>
        <p:spPr>
          <a:xfrm>
            <a:off x="914400" y="1244212"/>
            <a:ext cx="7845425" cy="3533775"/>
          </a:xfrm>
          <a:prstGeom prst="rect">
            <a:avLst/>
          </a:prstGeom>
        </p:spPr>
        <p:txBody>
          <a:bodyPr vert="horz" lIns="91440" tIns="45720" rIns="91440" bIns="45720" rtlCol="0">
            <a:normAutofit lnSpcReduction="10000"/>
          </a:bodyPr>
          <a:lstStyle>
            <a:lvl1pPr marL="342900" indent="-342900" algn="l" defTabSz="457200" rtl="0" eaLnBrk="1" latinLnBrk="0" hangingPunct="1">
              <a:lnSpc>
                <a:spcPct val="150000"/>
              </a:lnSpc>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Clr>
                <a:srgbClr val="21A3D9"/>
              </a:buClr>
              <a:buFont typeface="HelveticaNeueLT Std" panose="020B0604020202020204" pitchFamily="34" charset="0"/>
              <a:buChar char="»"/>
            </a:pPr>
            <a:r>
              <a:rPr lang="en-US" dirty="0" smtClean="0"/>
              <a:t>Primary ITO-led research project into </a:t>
            </a:r>
            <a:r>
              <a:rPr lang="en-US" dirty="0" err="1"/>
              <a:t>c</a:t>
            </a:r>
            <a:r>
              <a:rPr lang="en-US" dirty="0" err="1" smtClean="0"/>
              <a:t>ontextualised</a:t>
            </a:r>
            <a:r>
              <a:rPr lang="en-US" dirty="0" smtClean="0"/>
              <a:t> learning</a:t>
            </a:r>
          </a:p>
          <a:p>
            <a:pPr lvl="1">
              <a:buClr>
                <a:srgbClr val="21A3D9"/>
              </a:buClr>
              <a:buFont typeface="HelveticaNeueLT Std" panose="020B0604020202020204" pitchFamily="34" charset="0"/>
              <a:buChar char="»"/>
            </a:pPr>
            <a:r>
              <a:rPr lang="en-US" dirty="0" smtClean="0"/>
              <a:t>Forestry</a:t>
            </a:r>
          </a:p>
          <a:p>
            <a:pPr lvl="2">
              <a:buClr>
                <a:srgbClr val="21A3D9"/>
              </a:buClr>
              <a:buFont typeface="HelveticaNeueLT Std" panose="020B0604020202020204" pitchFamily="34" charset="0"/>
              <a:buChar char="»"/>
            </a:pPr>
            <a:r>
              <a:rPr lang="en-US" dirty="0" smtClean="0"/>
              <a:t>Government focus e.g. one billion trees</a:t>
            </a:r>
          </a:p>
          <a:p>
            <a:pPr lvl="1">
              <a:buClr>
                <a:srgbClr val="21A3D9"/>
              </a:buClr>
              <a:buFont typeface="HelveticaNeueLT Std" panose="020B0604020202020204" pitchFamily="34" charset="0"/>
              <a:buChar char="»"/>
            </a:pPr>
            <a:r>
              <a:rPr lang="en-US" dirty="0" err="1" smtClean="0"/>
              <a:t>Ruakura</a:t>
            </a:r>
            <a:r>
              <a:rPr lang="en-US" dirty="0" smtClean="0"/>
              <a:t> Inland Port (Waikato Tainui)</a:t>
            </a:r>
          </a:p>
          <a:p>
            <a:pPr lvl="1">
              <a:buClr>
                <a:srgbClr val="21A3D9"/>
              </a:buClr>
              <a:buFont typeface="HelveticaNeueLT Std" panose="020B0604020202020204" pitchFamily="34" charset="0"/>
              <a:buChar char="»"/>
            </a:pPr>
            <a:r>
              <a:rPr lang="en-US" dirty="0" err="1" smtClean="0"/>
              <a:t>Te</a:t>
            </a:r>
            <a:r>
              <a:rPr lang="en-US" dirty="0" smtClean="0"/>
              <a:t> </a:t>
            </a:r>
            <a:r>
              <a:rPr lang="en-US" dirty="0" err="1" smtClean="0"/>
              <a:t>Pae</a:t>
            </a:r>
            <a:r>
              <a:rPr lang="en-US" dirty="0" smtClean="0"/>
              <a:t> </a:t>
            </a:r>
            <a:r>
              <a:rPr lang="en-US" dirty="0" err="1" smtClean="0"/>
              <a:t>Tawhiti</a:t>
            </a:r>
            <a:r>
              <a:rPr lang="en-US" dirty="0" smtClean="0"/>
              <a:t> (Ngai </a:t>
            </a:r>
            <a:r>
              <a:rPr lang="en-US" dirty="0" err="1" smtClean="0"/>
              <a:t>Tahu</a:t>
            </a:r>
            <a:r>
              <a:rPr lang="en-US" dirty="0" smtClean="0"/>
              <a:t>).</a:t>
            </a:r>
          </a:p>
          <a:p>
            <a:pPr lvl="2"/>
            <a:endParaRPr lang="en-US" dirty="0"/>
          </a:p>
        </p:txBody>
      </p:sp>
    </p:spTree>
    <p:extLst>
      <p:ext uri="{BB962C8B-B14F-4D97-AF65-F5344CB8AC3E}">
        <p14:creationId xmlns:p14="http://schemas.microsoft.com/office/powerpoint/2010/main" val="1135210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90491" y="415022"/>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lvl="0" algn="l"/>
            <a:r>
              <a:rPr lang="en-US" sz="3200" dirty="0" smtClean="0"/>
              <a:t>Future opportunities</a:t>
            </a:r>
            <a:endParaRPr lang="en-US" sz="3200" dirty="0"/>
          </a:p>
        </p:txBody>
      </p:sp>
      <p:sp>
        <p:nvSpPr>
          <p:cNvPr id="3" name="Content Placeholder 1"/>
          <p:cNvSpPr txBox="1">
            <a:spLocks/>
          </p:cNvSpPr>
          <p:nvPr/>
        </p:nvSpPr>
        <p:spPr>
          <a:xfrm>
            <a:off x="914400" y="1244212"/>
            <a:ext cx="7845425" cy="3533775"/>
          </a:xfrm>
          <a:prstGeom prst="rect">
            <a:avLst/>
          </a:prstGeom>
        </p:spPr>
        <p:txBody>
          <a:bodyPr vert="horz" lIns="91440" tIns="45720" rIns="91440" bIns="45720" rtlCol="0">
            <a:normAutofit/>
          </a:bodyPr>
          <a:lstStyle>
            <a:lvl1pPr marL="342900" indent="-342900" algn="l" defTabSz="457200" rtl="0" eaLnBrk="1" latinLnBrk="0" hangingPunct="1">
              <a:lnSpc>
                <a:spcPct val="150000"/>
              </a:lnSpc>
              <a:spcBef>
                <a:spcPct val="20000"/>
              </a:spcBef>
              <a:buFont typeface="Arial"/>
              <a:buChar char="•"/>
              <a:defRPr sz="2800" kern="1200">
                <a:solidFill>
                  <a:schemeClr val="tx1"/>
                </a:solidFill>
                <a:latin typeface="Arial"/>
                <a:ea typeface="+mn-ea"/>
                <a:cs typeface="Arial"/>
              </a:defRPr>
            </a:lvl1pPr>
            <a:lvl2pPr marL="742950" indent="-285750" algn="l" defTabSz="457200" rtl="0" eaLnBrk="1" latinLnBrk="0" hangingPunct="1">
              <a:lnSpc>
                <a:spcPct val="150000"/>
              </a:lnSpc>
              <a:spcBef>
                <a:spcPct val="20000"/>
              </a:spcBef>
              <a:buFont typeface="Arial"/>
              <a:buChar char="–"/>
              <a:defRPr sz="2400" kern="1200">
                <a:solidFill>
                  <a:schemeClr val="tx1"/>
                </a:solidFill>
                <a:latin typeface="Arial"/>
                <a:ea typeface="+mn-ea"/>
                <a:cs typeface="Arial"/>
              </a:defRPr>
            </a:lvl2pPr>
            <a:lvl3pPr marL="1143000" indent="-228600" algn="l" defTabSz="457200" rtl="0" eaLnBrk="1" latinLnBrk="0" hangingPunct="1">
              <a:lnSpc>
                <a:spcPct val="150000"/>
              </a:lnSpc>
              <a:spcBef>
                <a:spcPct val="20000"/>
              </a:spcBef>
              <a:buFont typeface="Arial"/>
              <a:buChar char="•"/>
              <a:defRPr sz="2000" kern="1200">
                <a:solidFill>
                  <a:schemeClr val="tx1"/>
                </a:solidFill>
                <a:latin typeface="Arial"/>
                <a:ea typeface="+mn-ea"/>
                <a:cs typeface="Arial"/>
              </a:defRPr>
            </a:lvl3pPr>
            <a:lvl4pPr marL="1600200" indent="-228600" algn="l" defTabSz="457200" rtl="0" eaLnBrk="1" latinLnBrk="0" hangingPunct="1">
              <a:lnSpc>
                <a:spcPct val="150000"/>
              </a:lnSpc>
              <a:spcBef>
                <a:spcPct val="20000"/>
              </a:spcBef>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50000"/>
              </a:lnSpc>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Clr>
                <a:srgbClr val="21A3D9"/>
              </a:buClr>
              <a:buFont typeface="HelveticaNeueLT Std" panose="020B0604020202020204" pitchFamily="34" charset="0"/>
              <a:buChar char="»"/>
            </a:pPr>
            <a:r>
              <a:rPr lang="en-US" dirty="0" smtClean="0"/>
              <a:t>Sectors in growth:</a:t>
            </a:r>
          </a:p>
          <a:p>
            <a:pPr lvl="2">
              <a:buClr>
                <a:srgbClr val="21A3D9"/>
              </a:buClr>
              <a:buFont typeface="HelveticaNeueLT Std" panose="020B0604020202020204" pitchFamily="34" charset="0"/>
              <a:buChar char="»"/>
            </a:pPr>
            <a:r>
              <a:rPr lang="en-US" dirty="0" smtClean="0"/>
              <a:t>Mechanical Engineering</a:t>
            </a:r>
          </a:p>
          <a:p>
            <a:pPr lvl="2">
              <a:buClr>
                <a:srgbClr val="21A3D9"/>
              </a:buClr>
              <a:buFont typeface="HelveticaNeueLT Std" panose="020B0604020202020204" pitchFamily="34" charset="0"/>
              <a:buChar char="»"/>
            </a:pPr>
            <a:r>
              <a:rPr lang="en-US" dirty="0" smtClean="0"/>
              <a:t>Manufacturing</a:t>
            </a:r>
          </a:p>
          <a:p>
            <a:pPr lvl="2">
              <a:buClr>
                <a:srgbClr val="21A3D9"/>
              </a:buClr>
              <a:buFont typeface="HelveticaNeueLT Std" panose="020B0604020202020204" pitchFamily="34" charset="0"/>
              <a:buChar char="»"/>
            </a:pPr>
            <a:r>
              <a:rPr lang="en-US" dirty="0" smtClean="0"/>
              <a:t>Food and beverage</a:t>
            </a:r>
          </a:p>
          <a:p>
            <a:pPr lvl="2">
              <a:buClr>
                <a:srgbClr val="21A3D9"/>
              </a:buClr>
              <a:buFont typeface="HelveticaNeueLT Std" panose="020B0604020202020204" pitchFamily="34" charset="0"/>
              <a:buChar char="»"/>
            </a:pPr>
            <a:r>
              <a:rPr lang="en-US" dirty="0" smtClean="0"/>
              <a:t>Fabrication</a:t>
            </a:r>
          </a:p>
          <a:p>
            <a:pPr lvl="2">
              <a:buClr>
                <a:srgbClr val="21A3D9"/>
              </a:buClr>
              <a:buFont typeface="HelveticaNeueLT Std" panose="020B0604020202020204" pitchFamily="34" charset="0"/>
              <a:buChar char="»"/>
            </a:pPr>
            <a:r>
              <a:rPr lang="en-US" dirty="0" smtClean="0"/>
              <a:t>RAC / HVAC</a:t>
            </a:r>
            <a:endParaRPr lang="en-US" dirty="0"/>
          </a:p>
        </p:txBody>
      </p:sp>
    </p:spTree>
    <p:extLst>
      <p:ext uri="{BB962C8B-B14F-4D97-AF65-F5344CB8AC3E}">
        <p14:creationId xmlns:p14="http://schemas.microsoft.com/office/powerpoint/2010/main" val="1209446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90491" y="415022"/>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3000" dirty="0" smtClean="0"/>
              <a:t>Vocational pathways</a:t>
            </a:r>
            <a:endParaRPr lang="en-US" sz="3000" dirty="0">
              <a:latin typeface="Arial"/>
              <a:cs typeface="Arial"/>
            </a:endParaRPr>
          </a:p>
        </p:txBody>
      </p:sp>
      <p:cxnSp>
        <p:nvCxnSpPr>
          <p:cNvPr id="9" name="Straight Connector 8"/>
          <p:cNvCxnSpPr/>
          <p:nvPr/>
        </p:nvCxnSpPr>
        <p:spPr>
          <a:xfrm>
            <a:off x="864973" y="415022"/>
            <a:ext cx="53545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6494056" y="1664424"/>
            <a:ext cx="2210673" cy="2985804"/>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a:stretch>
            <a:fillRect/>
          </a:stretch>
        </p:blipFill>
        <p:spPr>
          <a:xfrm>
            <a:off x="673748" y="1664423"/>
            <a:ext cx="5659320" cy="2985803"/>
          </a:xfrm>
          <a:prstGeom prst="rect">
            <a:avLst/>
          </a:prstGeom>
        </p:spPr>
      </p:pic>
    </p:spTree>
    <p:extLst>
      <p:ext uri="{BB962C8B-B14F-4D97-AF65-F5344CB8AC3E}">
        <p14:creationId xmlns:p14="http://schemas.microsoft.com/office/powerpoint/2010/main" val="14315105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81001"/>
            <a:ext cx="9144001" cy="6096001"/>
          </a:xfrm>
          <a:prstGeom prst="rect">
            <a:avLst/>
          </a:prstGeom>
        </p:spPr>
      </p:pic>
      <p:sp>
        <p:nvSpPr>
          <p:cNvPr id="3" name="Rectangle 2"/>
          <p:cNvSpPr/>
          <p:nvPr/>
        </p:nvSpPr>
        <p:spPr>
          <a:xfrm>
            <a:off x="-1" y="2465388"/>
            <a:ext cx="3690692" cy="2398712"/>
          </a:xfrm>
          <a:prstGeom prst="rect">
            <a:avLst/>
          </a:prstGeom>
          <a:solidFill>
            <a:srgbClr val="21A3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55709" y="2679848"/>
            <a:ext cx="2967354" cy="1384995"/>
          </a:xfrm>
          <a:prstGeom prst="rect">
            <a:avLst/>
          </a:prstGeom>
          <a:noFill/>
        </p:spPr>
        <p:txBody>
          <a:bodyPr wrap="square" rtlCol="0">
            <a:spAutoFit/>
          </a:bodyPr>
          <a:lstStyle/>
          <a:p>
            <a:endParaRPr lang="en-US" sz="2800" b="1" dirty="0" smtClean="0">
              <a:solidFill>
                <a:srgbClr val="FFFFFF"/>
              </a:solidFill>
            </a:endParaRPr>
          </a:p>
          <a:p>
            <a:r>
              <a:rPr lang="en-US" sz="2800" b="1" dirty="0" smtClean="0">
                <a:solidFill>
                  <a:srgbClr val="FFFFFF"/>
                </a:solidFill>
              </a:rPr>
              <a:t>One </a:t>
            </a:r>
            <a:r>
              <a:rPr lang="en-US" sz="2800" b="1" dirty="0">
                <a:solidFill>
                  <a:srgbClr val="FFFFFF"/>
                </a:solidFill>
              </a:rPr>
              <a:t>b</a:t>
            </a:r>
            <a:r>
              <a:rPr lang="en-US" sz="2800" b="1" dirty="0" smtClean="0">
                <a:solidFill>
                  <a:srgbClr val="FFFFFF"/>
                </a:solidFill>
              </a:rPr>
              <a:t>illion </a:t>
            </a:r>
            <a:r>
              <a:rPr lang="en-US" sz="2800" b="1" dirty="0">
                <a:solidFill>
                  <a:srgbClr val="FFFFFF"/>
                </a:solidFill>
              </a:rPr>
              <a:t>t</a:t>
            </a:r>
            <a:r>
              <a:rPr lang="en-US" sz="2800" b="1" dirty="0" smtClean="0">
                <a:solidFill>
                  <a:srgbClr val="FFFFFF"/>
                </a:solidFill>
              </a:rPr>
              <a:t>rees</a:t>
            </a:r>
            <a:endParaRPr lang="en-US" sz="2800" b="1" dirty="0">
              <a:solidFill>
                <a:srgbClr val="FFFFFF"/>
              </a:solidFill>
            </a:endParaRPr>
          </a:p>
        </p:txBody>
      </p:sp>
      <p:cxnSp>
        <p:nvCxnSpPr>
          <p:cNvPr id="8" name="Straight Connector 7"/>
          <p:cNvCxnSpPr/>
          <p:nvPr/>
        </p:nvCxnSpPr>
        <p:spPr>
          <a:xfrm>
            <a:off x="467535" y="4470151"/>
            <a:ext cx="535459"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489332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32724" y="467320"/>
            <a:ext cx="6172200" cy="79007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2250" dirty="0">
                <a:latin typeface="Arial"/>
                <a:cs typeface="Arial"/>
              </a:rPr>
              <a:t>Overview of the </a:t>
            </a:r>
            <a:r>
              <a:rPr lang="en-US" sz="2250" dirty="0" smtClean="0">
                <a:latin typeface="Arial"/>
                <a:cs typeface="Arial"/>
              </a:rPr>
              <a:t>forestry sector</a:t>
            </a:r>
            <a:endParaRPr lang="en-US" sz="2250" dirty="0">
              <a:latin typeface="Arial"/>
              <a:cs typeface="Arial"/>
            </a:endParaRPr>
          </a:p>
        </p:txBody>
      </p:sp>
      <p:sp>
        <p:nvSpPr>
          <p:cNvPr id="9" name="Content Placeholder 2"/>
          <p:cNvSpPr txBox="1">
            <a:spLocks/>
          </p:cNvSpPr>
          <p:nvPr/>
        </p:nvSpPr>
        <p:spPr>
          <a:xfrm>
            <a:off x="1535956" y="1595411"/>
            <a:ext cx="5884132" cy="3180479"/>
          </a:xfrm>
          <a:prstGeom prst="rect">
            <a:avLst/>
          </a:prstGeom>
        </p:spPr>
        <p:txBody>
          <a:bodyPr vert="horz" lIns="68580" tIns="34290" rIns="68580" bIns="34290" rtlCol="0">
            <a:normAutofit/>
          </a:bodyPr>
          <a:lstStyle>
            <a:lvl1pPr marL="0" indent="0" algn="ctr" defTabSz="457200" rtl="0" eaLnBrk="1" latinLnBrk="0" hangingPunct="1">
              <a:lnSpc>
                <a:spcPct val="150000"/>
              </a:lnSpc>
              <a:spcBef>
                <a:spcPct val="20000"/>
              </a:spcBef>
              <a:buFont typeface="Lucida Grande"/>
              <a:buNone/>
              <a:defRPr sz="2400" b="0" kern="1200" baseline="0">
                <a:solidFill>
                  <a:schemeClr val="tx1"/>
                </a:solidFill>
                <a:latin typeface="Arial"/>
                <a:ea typeface="+mn-ea"/>
                <a:cs typeface="Arial"/>
              </a:defRPr>
            </a:lvl1pPr>
            <a:lvl2pPr marL="457200" indent="0" algn="ctr" defTabSz="457200" rtl="0" eaLnBrk="1" latinLnBrk="0" hangingPunct="1">
              <a:lnSpc>
                <a:spcPct val="140000"/>
              </a:lnSpc>
              <a:spcBef>
                <a:spcPct val="20000"/>
              </a:spcBef>
              <a:buFont typeface="Lucida Grande"/>
              <a:buNone/>
              <a:defRPr sz="2200" kern="1200">
                <a:solidFill>
                  <a:schemeClr val="tx1"/>
                </a:solidFill>
                <a:latin typeface="Arial"/>
                <a:ea typeface="+mn-ea"/>
                <a:cs typeface="Arial"/>
              </a:defRPr>
            </a:lvl2pPr>
            <a:lvl3pPr marL="914400" indent="0" algn="ctr" defTabSz="457200" rtl="0" eaLnBrk="1" latinLnBrk="0" hangingPunct="1">
              <a:lnSpc>
                <a:spcPct val="140000"/>
              </a:lnSpc>
              <a:spcBef>
                <a:spcPct val="20000"/>
              </a:spcBef>
              <a:buFont typeface="Lucida Grande"/>
              <a:buNone/>
              <a:defRPr sz="2000" kern="1200">
                <a:solidFill>
                  <a:schemeClr val="tx1"/>
                </a:solidFill>
                <a:latin typeface="Arial"/>
                <a:ea typeface="+mn-ea"/>
                <a:cs typeface="Arial"/>
              </a:defRPr>
            </a:lvl3pPr>
            <a:lvl4pPr marL="1371600" indent="0" algn="ctr" defTabSz="457200" rtl="0" eaLnBrk="1" latinLnBrk="0" hangingPunct="1">
              <a:lnSpc>
                <a:spcPct val="140000"/>
              </a:lnSpc>
              <a:spcBef>
                <a:spcPct val="20000"/>
              </a:spcBef>
              <a:buFont typeface="Lucida Grande"/>
              <a:buNone/>
              <a:defRPr sz="1600" kern="1200">
                <a:solidFill>
                  <a:schemeClr val="tx1"/>
                </a:solidFill>
                <a:latin typeface="Arial"/>
                <a:ea typeface="+mn-ea"/>
                <a:cs typeface="Arial"/>
              </a:defRPr>
            </a:lvl4pPr>
            <a:lvl5pPr marL="2057400" indent="-228600" algn="ctr" defTabSz="457200" rtl="0" eaLnBrk="1" latinLnBrk="0" hangingPunct="1">
              <a:lnSpc>
                <a:spcPct val="200000"/>
              </a:lnSpc>
              <a:spcBef>
                <a:spcPct val="20000"/>
              </a:spcBef>
              <a:buFont typeface="Lucida Grande"/>
              <a:buChar char="»"/>
              <a:defRPr sz="1200" kern="1200">
                <a:solidFill>
                  <a:schemeClr val="tx1"/>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endParaRPr lang="en-AU" sz="1200" dirty="0"/>
          </a:p>
        </p:txBody>
      </p:sp>
      <p:sp>
        <p:nvSpPr>
          <p:cNvPr id="11" name="TextBox 10"/>
          <p:cNvSpPr txBox="1"/>
          <p:nvPr/>
        </p:nvSpPr>
        <p:spPr>
          <a:xfrm>
            <a:off x="462069" y="2325255"/>
            <a:ext cx="3266784" cy="1815882"/>
          </a:xfrm>
          <a:prstGeom prst="rect">
            <a:avLst/>
          </a:prstGeom>
          <a:noFill/>
        </p:spPr>
        <p:txBody>
          <a:bodyPr wrap="square" rtlCol="0">
            <a:spAutoFit/>
          </a:bodyPr>
          <a:lstStyle/>
          <a:p>
            <a:r>
              <a:rPr lang="en-US" sz="1600" b="1" dirty="0" smtClean="0"/>
              <a:t>Diverse </a:t>
            </a:r>
            <a:r>
              <a:rPr lang="en-US" sz="1600" b="1" dirty="0"/>
              <a:t>and aging workforce: </a:t>
            </a:r>
          </a:p>
          <a:p>
            <a:pPr marL="342900" lvl="1"/>
            <a:r>
              <a:rPr lang="en-US" sz="3200" b="1" dirty="0">
                <a:solidFill>
                  <a:srgbClr val="21A3D9"/>
                </a:solidFill>
              </a:rPr>
              <a:t>30%</a:t>
            </a:r>
            <a:r>
              <a:rPr lang="en-US" sz="1350" dirty="0"/>
              <a:t> Maori</a:t>
            </a:r>
          </a:p>
          <a:p>
            <a:pPr marL="342900" lvl="1"/>
            <a:r>
              <a:rPr lang="en-US" sz="3200" b="1" dirty="0">
                <a:solidFill>
                  <a:srgbClr val="21A3D9"/>
                </a:solidFill>
              </a:rPr>
              <a:t>23% </a:t>
            </a:r>
            <a:r>
              <a:rPr lang="en-US" sz="1350" dirty="0"/>
              <a:t>female</a:t>
            </a:r>
          </a:p>
          <a:p>
            <a:pPr marL="342900" lvl="1"/>
            <a:r>
              <a:rPr lang="en-US" sz="3200" b="1" dirty="0">
                <a:solidFill>
                  <a:srgbClr val="21A3D9"/>
                </a:solidFill>
              </a:rPr>
              <a:t>43% </a:t>
            </a:r>
            <a:r>
              <a:rPr lang="en-US" sz="1350" dirty="0"/>
              <a:t>aged over 45 </a:t>
            </a:r>
            <a:r>
              <a:rPr lang="en-US" sz="1350" dirty="0" smtClean="0"/>
              <a:t>years</a:t>
            </a:r>
            <a:endParaRPr lang="en-US" sz="1350" dirty="0"/>
          </a:p>
        </p:txBody>
      </p:sp>
      <p:sp>
        <p:nvSpPr>
          <p:cNvPr id="5" name="TextBox 4"/>
          <p:cNvSpPr txBox="1"/>
          <p:nvPr/>
        </p:nvSpPr>
        <p:spPr>
          <a:xfrm>
            <a:off x="462069" y="1170711"/>
            <a:ext cx="6813800" cy="584775"/>
          </a:xfrm>
          <a:prstGeom prst="rect">
            <a:avLst/>
          </a:prstGeom>
          <a:noFill/>
        </p:spPr>
        <p:txBody>
          <a:bodyPr wrap="square" rtlCol="0">
            <a:spAutoFit/>
          </a:bodyPr>
          <a:lstStyle/>
          <a:p>
            <a:pPr marL="342900" lvl="1"/>
            <a:r>
              <a:rPr lang="en-US" sz="3200" b="1" dirty="0">
                <a:solidFill>
                  <a:srgbClr val="21A3D9"/>
                </a:solidFill>
              </a:rPr>
              <a:t>300+ </a:t>
            </a:r>
            <a:r>
              <a:rPr lang="en-US" sz="1350" dirty="0"/>
              <a:t>newly created jobs annually to </a:t>
            </a:r>
            <a:r>
              <a:rPr lang="en-US" sz="1350" dirty="0" smtClean="0"/>
              <a:t>2021   </a:t>
            </a:r>
            <a:r>
              <a:rPr lang="en-US" sz="3200" b="1" dirty="0" smtClean="0">
                <a:solidFill>
                  <a:srgbClr val="21A3D9"/>
                </a:solidFill>
              </a:rPr>
              <a:t>500</a:t>
            </a:r>
            <a:r>
              <a:rPr lang="en-US" sz="3200" b="1" dirty="0">
                <a:solidFill>
                  <a:srgbClr val="21A3D9"/>
                </a:solidFill>
              </a:rPr>
              <a:t>+ </a:t>
            </a:r>
            <a:r>
              <a:rPr lang="en-US" sz="1350" dirty="0"/>
              <a:t>replacement jobs</a:t>
            </a:r>
          </a:p>
        </p:txBody>
      </p:sp>
      <p:sp>
        <p:nvSpPr>
          <p:cNvPr id="7" name="TextBox 6"/>
          <p:cNvSpPr txBox="1"/>
          <p:nvPr/>
        </p:nvSpPr>
        <p:spPr>
          <a:xfrm>
            <a:off x="4677935" y="1625850"/>
            <a:ext cx="2714845" cy="2000548"/>
          </a:xfrm>
          <a:prstGeom prst="rect">
            <a:avLst/>
          </a:prstGeom>
          <a:noFill/>
        </p:spPr>
        <p:txBody>
          <a:bodyPr wrap="square" rtlCol="0">
            <a:spAutoFit/>
          </a:bodyPr>
          <a:lstStyle/>
          <a:p>
            <a:pPr marL="342900" lvl="1"/>
            <a:r>
              <a:rPr lang="en-US" sz="6000" b="1" dirty="0">
                <a:solidFill>
                  <a:srgbClr val="21A3D9"/>
                </a:solidFill>
              </a:rPr>
              <a:t>0.8% </a:t>
            </a:r>
            <a:r>
              <a:rPr lang="en-US" sz="3200" dirty="0" smtClean="0"/>
              <a:t>Contribution </a:t>
            </a:r>
            <a:r>
              <a:rPr lang="en-US" sz="3200" dirty="0"/>
              <a:t>to GDP</a:t>
            </a:r>
          </a:p>
        </p:txBody>
      </p:sp>
      <p:sp>
        <p:nvSpPr>
          <p:cNvPr id="8" name="TextBox 7"/>
          <p:cNvSpPr txBox="1"/>
          <p:nvPr/>
        </p:nvSpPr>
        <p:spPr>
          <a:xfrm>
            <a:off x="2654965" y="4121913"/>
            <a:ext cx="6337004" cy="792525"/>
          </a:xfrm>
          <a:prstGeom prst="rect">
            <a:avLst/>
          </a:prstGeom>
          <a:noFill/>
        </p:spPr>
        <p:txBody>
          <a:bodyPr wrap="square" rtlCol="0">
            <a:spAutoFit/>
          </a:bodyPr>
          <a:lstStyle/>
          <a:p>
            <a:r>
              <a:rPr lang="en-US" sz="3200" b="1" dirty="0">
                <a:solidFill>
                  <a:srgbClr val="21A3D9"/>
                </a:solidFill>
              </a:rPr>
              <a:t>G</a:t>
            </a:r>
            <a:r>
              <a:rPr lang="en-US" sz="3200" b="1" dirty="0" smtClean="0">
                <a:solidFill>
                  <a:srgbClr val="21A3D9"/>
                </a:solidFill>
              </a:rPr>
              <a:t>eographic </a:t>
            </a:r>
            <a:r>
              <a:rPr lang="en-US" sz="3200" b="1" dirty="0">
                <a:solidFill>
                  <a:srgbClr val="21A3D9"/>
                </a:solidFill>
              </a:rPr>
              <a:t>spread </a:t>
            </a:r>
            <a:r>
              <a:rPr lang="en-US" sz="1350" dirty="0"/>
              <a:t>– </a:t>
            </a:r>
            <a:r>
              <a:rPr lang="en-US" sz="1400" b="1" dirty="0"/>
              <a:t>concentrated in Bay of Plenty, Waikato, Auckland, Northland and Canterbury</a:t>
            </a:r>
          </a:p>
        </p:txBody>
      </p:sp>
    </p:spTree>
    <p:extLst>
      <p:ext uri="{BB962C8B-B14F-4D97-AF65-F5344CB8AC3E}">
        <p14:creationId xmlns:p14="http://schemas.microsoft.com/office/powerpoint/2010/main" val="897171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2"/>
          <p:cNvSpPr txBox="1">
            <a:spLocks/>
          </p:cNvSpPr>
          <p:nvPr/>
        </p:nvSpPr>
        <p:spPr>
          <a:xfrm>
            <a:off x="1635412" y="1321808"/>
            <a:ext cx="5884132" cy="3180479"/>
          </a:xfrm>
          <a:prstGeom prst="rect">
            <a:avLst/>
          </a:prstGeom>
        </p:spPr>
        <p:txBody>
          <a:bodyPr vert="horz" lIns="68580" tIns="34290" rIns="68580" bIns="34290" rtlCol="0">
            <a:normAutofit/>
          </a:bodyPr>
          <a:lstStyle>
            <a:lvl1pPr marL="0" indent="0" algn="ctr" defTabSz="457200" rtl="0" eaLnBrk="1" latinLnBrk="0" hangingPunct="1">
              <a:lnSpc>
                <a:spcPct val="150000"/>
              </a:lnSpc>
              <a:spcBef>
                <a:spcPct val="20000"/>
              </a:spcBef>
              <a:buFont typeface="Lucida Grande"/>
              <a:buNone/>
              <a:defRPr sz="2400" b="0" kern="1200" baseline="0">
                <a:solidFill>
                  <a:schemeClr val="tx1"/>
                </a:solidFill>
                <a:latin typeface="Arial"/>
                <a:ea typeface="+mn-ea"/>
                <a:cs typeface="Arial"/>
              </a:defRPr>
            </a:lvl1pPr>
            <a:lvl2pPr marL="457200" indent="0" algn="ctr" defTabSz="457200" rtl="0" eaLnBrk="1" latinLnBrk="0" hangingPunct="1">
              <a:lnSpc>
                <a:spcPct val="140000"/>
              </a:lnSpc>
              <a:spcBef>
                <a:spcPct val="20000"/>
              </a:spcBef>
              <a:buFont typeface="Lucida Grande"/>
              <a:buNone/>
              <a:defRPr sz="2200" kern="1200">
                <a:solidFill>
                  <a:schemeClr val="tx1"/>
                </a:solidFill>
                <a:latin typeface="Arial"/>
                <a:ea typeface="+mn-ea"/>
                <a:cs typeface="Arial"/>
              </a:defRPr>
            </a:lvl2pPr>
            <a:lvl3pPr marL="914400" indent="0" algn="ctr" defTabSz="457200" rtl="0" eaLnBrk="1" latinLnBrk="0" hangingPunct="1">
              <a:lnSpc>
                <a:spcPct val="140000"/>
              </a:lnSpc>
              <a:spcBef>
                <a:spcPct val="20000"/>
              </a:spcBef>
              <a:buFont typeface="Lucida Grande"/>
              <a:buNone/>
              <a:defRPr sz="2000" kern="1200">
                <a:solidFill>
                  <a:schemeClr val="tx1"/>
                </a:solidFill>
                <a:latin typeface="Arial"/>
                <a:ea typeface="+mn-ea"/>
                <a:cs typeface="Arial"/>
              </a:defRPr>
            </a:lvl3pPr>
            <a:lvl4pPr marL="1371600" indent="0" algn="ctr" defTabSz="457200" rtl="0" eaLnBrk="1" latinLnBrk="0" hangingPunct="1">
              <a:lnSpc>
                <a:spcPct val="140000"/>
              </a:lnSpc>
              <a:spcBef>
                <a:spcPct val="20000"/>
              </a:spcBef>
              <a:buFont typeface="Lucida Grande"/>
              <a:buNone/>
              <a:defRPr sz="1600" kern="1200">
                <a:solidFill>
                  <a:schemeClr val="tx1"/>
                </a:solidFill>
                <a:latin typeface="Arial"/>
                <a:ea typeface="+mn-ea"/>
                <a:cs typeface="Arial"/>
              </a:defRPr>
            </a:lvl4pPr>
            <a:lvl5pPr marL="2057400" indent="-228600" algn="ctr" defTabSz="457200" rtl="0" eaLnBrk="1" latinLnBrk="0" hangingPunct="1">
              <a:lnSpc>
                <a:spcPct val="200000"/>
              </a:lnSpc>
              <a:spcBef>
                <a:spcPct val="20000"/>
              </a:spcBef>
              <a:buFont typeface="Lucida Grande"/>
              <a:buChar char="»"/>
              <a:defRPr sz="1200" kern="1200">
                <a:solidFill>
                  <a:schemeClr val="tx1"/>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endParaRPr lang="en-AU" sz="1200" dirty="0"/>
          </a:p>
        </p:txBody>
      </p:sp>
      <p:sp>
        <p:nvSpPr>
          <p:cNvPr id="2" name="TextBox 1"/>
          <p:cNvSpPr txBox="1"/>
          <p:nvPr/>
        </p:nvSpPr>
        <p:spPr>
          <a:xfrm>
            <a:off x="684678" y="1496940"/>
            <a:ext cx="3491081" cy="2585323"/>
          </a:xfrm>
          <a:prstGeom prst="rect">
            <a:avLst/>
          </a:prstGeom>
          <a:noFill/>
        </p:spPr>
        <p:txBody>
          <a:bodyPr wrap="square" rtlCol="0">
            <a:spAutoFit/>
          </a:bodyPr>
          <a:lstStyle/>
          <a:p>
            <a:pPr marL="285750" indent="-285750">
              <a:buClr>
                <a:srgbClr val="21A3D9"/>
              </a:buClr>
              <a:buFont typeface="HelveticaNeueLT Std" panose="020B0604020202020204" pitchFamily="34" charset="0"/>
              <a:buChar char="»"/>
            </a:pPr>
            <a:r>
              <a:rPr lang="en-US" dirty="0" err="1"/>
              <a:t>Mechanisation</a:t>
            </a:r>
            <a:r>
              <a:rPr lang="en-US" dirty="0"/>
              <a:t> is changing the nature of </a:t>
            </a:r>
            <a:r>
              <a:rPr lang="en-US" dirty="0" smtClean="0"/>
              <a:t>work</a:t>
            </a:r>
            <a:endParaRPr lang="en-US" dirty="0"/>
          </a:p>
          <a:p>
            <a:pPr marL="285750" indent="-285750">
              <a:buClr>
                <a:srgbClr val="21A3D9"/>
              </a:buClr>
              <a:buFont typeface="HelveticaNeueLT Std" panose="020B0604020202020204" pitchFamily="34" charset="0"/>
              <a:buChar char="»"/>
            </a:pPr>
            <a:r>
              <a:rPr lang="en-US" dirty="0"/>
              <a:t>We know that more and more people are needing soft-skills </a:t>
            </a:r>
            <a:r>
              <a:rPr lang="en-US" dirty="0" smtClean="0"/>
              <a:t>training</a:t>
            </a:r>
            <a:endParaRPr lang="en-US" dirty="0"/>
          </a:p>
          <a:p>
            <a:pPr marL="285750" indent="-285750">
              <a:buClr>
                <a:srgbClr val="21A3D9"/>
              </a:buClr>
              <a:buFont typeface="HelveticaNeueLT Std" panose="020B0604020202020204" pitchFamily="34" charset="0"/>
              <a:buChar char="»"/>
            </a:pPr>
            <a:r>
              <a:rPr lang="en-US" dirty="0"/>
              <a:t>Government investment in forestry – re-establishing </a:t>
            </a:r>
            <a:r>
              <a:rPr lang="en-US" dirty="0" smtClean="0"/>
              <a:t>the forestry </a:t>
            </a:r>
            <a:r>
              <a:rPr lang="en-US" dirty="0"/>
              <a:t>s</a:t>
            </a:r>
            <a:r>
              <a:rPr lang="en-US" dirty="0" smtClean="0"/>
              <a:t>ervice</a:t>
            </a:r>
            <a:r>
              <a:rPr lang="en-US" dirty="0"/>
              <a:t>, and p</a:t>
            </a:r>
            <a:r>
              <a:rPr lang="en-US" dirty="0" smtClean="0"/>
              <a:t>lanting one billion trees.</a:t>
            </a:r>
            <a:endParaRPr lang="en-US" dirty="0"/>
          </a:p>
        </p:txBody>
      </p:sp>
      <p:sp>
        <p:nvSpPr>
          <p:cNvPr id="3" name="AutoShape 4" descr="Image result for forestry mechanisation"/>
          <p:cNvSpPr>
            <a:spLocks noChangeAspect="1" noChangeArrowheads="1"/>
          </p:cNvSpPr>
          <p:nvPr/>
        </p:nvSpPr>
        <p:spPr bwMode="auto">
          <a:xfrm>
            <a:off x="1259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NZ" sz="1350"/>
          </a:p>
        </p:txBody>
      </p:sp>
      <p:sp>
        <p:nvSpPr>
          <p:cNvPr id="6" name="Title 1"/>
          <p:cNvSpPr txBox="1">
            <a:spLocks/>
          </p:cNvSpPr>
          <p:nvPr/>
        </p:nvSpPr>
        <p:spPr>
          <a:xfrm>
            <a:off x="847493" y="531732"/>
            <a:ext cx="6172200" cy="79007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2250" dirty="0">
                <a:latin typeface="Arial"/>
                <a:cs typeface="Arial"/>
              </a:rPr>
              <a:t>Overview of the </a:t>
            </a:r>
            <a:r>
              <a:rPr lang="en-US" sz="2250" dirty="0" smtClean="0">
                <a:latin typeface="Arial"/>
                <a:cs typeface="Arial"/>
              </a:rPr>
              <a:t>forestry sector</a:t>
            </a:r>
            <a:endParaRPr lang="en-US" sz="2250" dirty="0">
              <a:latin typeface="Arial"/>
              <a:cs typeface="Aria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0478" y="1930284"/>
            <a:ext cx="4783522" cy="3189015"/>
          </a:xfrm>
          <a:prstGeom prst="rect">
            <a:avLst/>
          </a:prstGeom>
        </p:spPr>
      </p:pic>
    </p:spTree>
    <p:extLst>
      <p:ext uri="{BB962C8B-B14F-4D97-AF65-F5344CB8AC3E}">
        <p14:creationId xmlns:p14="http://schemas.microsoft.com/office/powerpoint/2010/main" val="18464380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745576"/>
            <a:ext cx="7686573" cy="3928548"/>
          </a:xfrm>
          <a:prstGeom prst="rect">
            <a:avLst/>
          </a:prstGeom>
        </p:spPr>
      </p:pic>
    </p:spTree>
    <p:extLst>
      <p:ext uri="{BB962C8B-B14F-4D97-AF65-F5344CB8AC3E}">
        <p14:creationId xmlns:p14="http://schemas.microsoft.com/office/powerpoint/2010/main" val="450113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2"/>
          <p:cNvSpPr txBox="1">
            <a:spLocks/>
          </p:cNvSpPr>
          <p:nvPr/>
        </p:nvSpPr>
        <p:spPr>
          <a:xfrm>
            <a:off x="1735869" y="1505873"/>
            <a:ext cx="5884132" cy="3180479"/>
          </a:xfrm>
          <a:prstGeom prst="rect">
            <a:avLst/>
          </a:prstGeom>
        </p:spPr>
        <p:txBody>
          <a:bodyPr vert="horz" lIns="68580" tIns="34290" rIns="68580" bIns="34290" rtlCol="0">
            <a:normAutofit/>
          </a:bodyPr>
          <a:lstStyle>
            <a:lvl1pPr marL="0" indent="0" algn="ctr" defTabSz="457200" rtl="0" eaLnBrk="1" latinLnBrk="0" hangingPunct="1">
              <a:lnSpc>
                <a:spcPct val="150000"/>
              </a:lnSpc>
              <a:spcBef>
                <a:spcPct val="20000"/>
              </a:spcBef>
              <a:buFont typeface="Lucida Grande"/>
              <a:buNone/>
              <a:defRPr sz="2400" b="0" kern="1200" baseline="0">
                <a:solidFill>
                  <a:schemeClr val="tx1"/>
                </a:solidFill>
                <a:latin typeface="Arial"/>
                <a:ea typeface="+mn-ea"/>
                <a:cs typeface="Arial"/>
              </a:defRPr>
            </a:lvl1pPr>
            <a:lvl2pPr marL="457200" indent="0" algn="ctr" defTabSz="457200" rtl="0" eaLnBrk="1" latinLnBrk="0" hangingPunct="1">
              <a:lnSpc>
                <a:spcPct val="140000"/>
              </a:lnSpc>
              <a:spcBef>
                <a:spcPct val="20000"/>
              </a:spcBef>
              <a:buFont typeface="Lucida Grande"/>
              <a:buNone/>
              <a:defRPr sz="2200" kern="1200">
                <a:solidFill>
                  <a:schemeClr val="tx1"/>
                </a:solidFill>
                <a:latin typeface="Arial"/>
                <a:ea typeface="+mn-ea"/>
                <a:cs typeface="Arial"/>
              </a:defRPr>
            </a:lvl2pPr>
            <a:lvl3pPr marL="914400" indent="0" algn="ctr" defTabSz="457200" rtl="0" eaLnBrk="1" latinLnBrk="0" hangingPunct="1">
              <a:lnSpc>
                <a:spcPct val="140000"/>
              </a:lnSpc>
              <a:spcBef>
                <a:spcPct val="20000"/>
              </a:spcBef>
              <a:buFont typeface="Lucida Grande"/>
              <a:buNone/>
              <a:defRPr sz="2000" kern="1200">
                <a:solidFill>
                  <a:schemeClr val="tx1"/>
                </a:solidFill>
                <a:latin typeface="Arial"/>
                <a:ea typeface="+mn-ea"/>
                <a:cs typeface="Arial"/>
              </a:defRPr>
            </a:lvl3pPr>
            <a:lvl4pPr marL="1371600" indent="0" algn="ctr" defTabSz="457200" rtl="0" eaLnBrk="1" latinLnBrk="0" hangingPunct="1">
              <a:lnSpc>
                <a:spcPct val="140000"/>
              </a:lnSpc>
              <a:spcBef>
                <a:spcPct val="20000"/>
              </a:spcBef>
              <a:buFont typeface="Lucida Grande"/>
              <a:buNone/>
              <a:defRPr sz="1600" kern="1200">
                <a:solidFill>
                  <a:schemeClr val="tx1"/>
                </a:solidFill>
                <a:latin typeface="Arial"/>
                <a:ea typeface="+mn-ea"/>
                <a:cs typeface="Arial"/>
              </a:defRPr>
            </a:lvl4pPr>
            <a:lvl5pPr marL="2057400" indent="-228600" algn="ctr" defTabSz="457200" rtl="0" eaLnBrk="1" latinLnBrk="0" hangingPunct="1">
              <a:lnSpc>
                <a:spcPct val="200000"/>
              </a:lnSpc>
              <a:spcBef>
                <a:spcPct val="20000"/>
              </a:spcBef>
              <a:buFont typeface="Lucida Grande"/>
              <a:buChar char="»"/>
              <a:defRPr sz="1200" kern="1200">
                <a:solidFill>
                  <a:schemeClr val="tx1"/>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endParaRPr lang="en-AU" sz="1200" dirty="0"/>
          </a:p>
        </p:txBody>
      </p:sp>
      <p:sp>
        <p:nvSpPr>
          <p:cNvPr id="3" name="AutoShape 4" descr="Image result for forestry mechanisation"/>
          <p:cNvSpPr>
            <a:spLocks noChangeAspect="1" noChangeArrowheads="1"/>
          </p:cNvSpPr>
          <p:nvPr/>
        </p:nvSpPr>
        <p:spPr bwMode="auto">
          <a:xfrm>
            <a:off x="1259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NZ" sz="1350"/>
          </a:p>
        </p:txBody>
      </p:sp>
      <p:sp>
        <p:nvSpPr>
          <p:cNvPr id="6" name="Title 1"/>
          <p:cNvSpPr txBox="1">
            <a:spLocks/>
          </p:cNvSpPr>
          <p:nvPr/>
        </p:nvSpPr>
        <p:spPr>
          <a:xfrm>
            <a:off x="847493" y="356086"/>
            <a:ext cx="6172200" cy="79007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2250" dirty="0">
                <a:latin typeface="Arial"/>
                <a:cs typeface="Arial"/>
              </a:rPr>
              <a:t>Overview of the </a:t>
            </a:r>
            <a:r>
              <a:rPr lang="en-US" sz="2250" dirty="0" smtClean="0">
                <a:latin typeface="Arial"/>
                <a:cs typeface="Arial"/>
              </a:rPr>
              <a:t>forestry sector</a:t>
            </a:r>
            <a:endParaRPr lang="en-US" sz="2250" dirty="0">
              <a:latin typeface="Arial"/>
              <a:cs typeface="Arial"/>
            </a:endParaRPr>
          </a:p>
        </p:txBody>
      </p:sp>
      <p:pic>
        <p:nvPicPr>
          <p:cNvPr id="4" name="Picture 3"/>
          <p:cNvPicPr>
            <a:picLocks noChangeAspect="1"/>
          </p:cNvPicPr>
          <p:nvPr/>
        </p:nvPicPr>
        <p:blipFill>
          <a:blip r:embed="rId4"/>
          <a:stretch>
            <a:fillRect/>
          </a:stretch>
        </p:blipFill>
        <p:spPr>
          <a:xfrm>
            <a:off x="949801" y="1077657"/>
            <a:ext cx="5662454" cy="3996270"/>
          </a:xfrm>
          <a:prstGeom prst="rect">
            <a:avLst/>
          </a:prstGeom>
        </p:spPr>
      </p:pic>
    </p:spTree>
    <p:extLst>
      <p:ext uri="{BB962C8B-B14F-4D97-AF65-F5344CB8AC3E}">
        <p14:creationId xmlns:p14="http://schemas.microsoft.com/office/powerpoint/2010/main" val="32087491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21468" y="473078"/>
            <a:ext cx="6172200" cy="79007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2250" dirty="0">
                <a:latin typeface="Arial"/>
                <a:cs typeface="Arial"/>
              </a:rPr>
              <a:t>What we know about our learners (2017)</a:t>
            </a:r>
          </a:p>
        </p:txBody>
      </p:sp>
      <p:sp>
        <p:nvSpPr>
          <p:cNvPr id="9" name="Content Placeholder 2"/>
          <p:cNvSpPr txBox="1">
            <a:spLocks/>
          </p:cNvSpPr>
          <p:nvPr/>
        </p:nvSpPr>
        <p:spPr>
          <a:xfrm>
            <a:off x="1735869" y="1505873"/>
            <a:ext cx="5884132" cy="3180479"/>
          </a:xfrm>
          <a:prstGeom prst="rect">
            <a:avLst/>
          </a:prstGeom>
        </p:spPr>
        <p:txBody>
          <a:bodyPr vert="horz" lIns="68580" tIns="34290" rIns="68580" bIns="34290" rtlCol="0">
            <a:normAutofit/>
          </a:bodyPr>
          <a:lstStyle>
            <a:lvl1pPr marL="0" indent="0" algn="ctr" defTabSz="457200" rtl="0" eaLnBrk="1" latinLnBrk="0" hangingPunct="1">
              <a:lnSpc>
                <a:spcPct val="150000"/>
              </a:lnSpc>
              <a:spcBef>
                <a:spcPct val="20000"/>
              </a:spcBef>
              <a:buFont typeface="Lucida Grande"/>
              <a:buNone/>
              <a:defRPr sz="2400" b="0" kern="1200" baseline="0">
                <a:solidFill>
                  <a:schemeClr val="tx1"/>
                </a:solidFill>
                <a:latin typeface="Arial"/>
                <a:ea typeface="+mn-ea"/>
                <a:cs typeface="Arial"/>
              </a:defRPr>
            </a:lvl1pPr>
            <a:lvl2pPr marL="457200" indent="0" algn="ctr" defTabSz="457200" rtl="0" eaLnBrk="1" latinLnBrk="0" hangingPunct="1">
              <a:lnSpc>
                <a:spcPct val="140000"/>
              </a:lnSpc>
              <a:spcBef>
                <a:spcPct val="20000"/>
              </a:spcBef>
              <a:buFont typeface="Lucida Grande"/>
              <a:buNone/>
              <a:defRPr sz="2200" kern="1200">
                <a:solidFill>
                  <a:schemeClr val="tx1"/>
                </a:solidFill>
                <a:latin typeface="Arial"/>
                <a:ea typeface="+mn-ea"/>
                <a:cs typeface="Arial"/>
              </a:defRPr>
            </a:lvl2pPr>
            <a:lvl3pPr marL="914400" indent="0" algn="ctr" defTabSz="457200" rtl="0" eaLnBrk="1" latinLnBrk="0" hangingPunct="1">
              <a:lnSpc>
                <a:spcPct val="140000"/>
              </a:lnSpc>
              <a:spcBef>
                <a:spcPct val="20000"/>
              </a:spcBef>
              <a:buFont typeface="Lucida Grande"/>
              <a:buNone/>
              <a:defRPr sz="2000" kern="1200">
                <a:solidFill>
                  <a:schemeClr val="tx1"/>
                </a:solidFill>
                <a:latin typeface="Arial"/>
                <a:ea typeface="+mn-ea"/>
                <a:cs typeface="Arial"/>
              </a:defRPr>
            </a:lvl3pPr>
            <a:lvl4pPr marL="1371600" indent="0" algn="ctr" defTabSz="457200" rtl="0" eaLnBrk="1" latinLnBrk="0" hangingPunct="1">
              <a:lnSpc>
                <a:spcPct val="140000"/>
              </a:lnSpc>
              <a:spcBef>
                <a:spcPct val="20000"/>
              </a:spcBef>
              <a:buFont typeface="Lucida Grande"/>
              <a:buNone/>
              <a:defRPr sz="1600" kern="1200">
                <a:solidFill>
                  <a:schemeClr val="tx1"/>
                </a:solidFill>
                <a:latin typeface="Arial"/>
                <a:ea typeface="+mn-ea"/>
                <a:cs typeface="Arial"/>
              </a:defRPr>
            </a:lvl4pPr>
            <a:lvl5pPr marL="2057400" indent="-228600" algn="ctr" defTabSz="457200" rtl="0" eaLnBrk="1" latinLnBrk="0" hangingPunct="1">
              <a:lnSpc>
                <a:spcPct val="200000"/>
              </a:lnSpc>
              <a:spcBef>
                <a:spcPct val="20000"/>
              </a:spcBef>
              <a:buFont typeface="Lucida Grande"/>
              <a:buChar char="»"/>
              <a:defRPr sz="1200" kern="1200">
                <a:solidFill>
                  <a:schemeClr val="tx1"/>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endParaRPr lang="en-AU" sz="1200" dirty="0"/>
          </a:p>
        </p:txBody>
      </p:sp>
      <p:sp>
        <p:nvSpPr>
          <p:cNvPr id="3" name="TextBox 2"/>
          <p:cNvSpPr txBox="1"/>
          <p:nvPr/>
        </p:nvSpPr>
        <p:spPr>
          <a:xfrm>
            <a:off x="1598187" y="1306281"/>
            <a:ext cx="1649896" cy="738664"/>
          </a:xfrm>
          <a:prstGeom prst="rect">
            <a:avLst/>
          </a:prstGeom>
          <a:noFill/>
        </p:spPr>
        <p:txBody>
          <a:bodyPr wrap="square" rtlCol="0">
            <a:spAutoFit/>
          </a:bodyPr>
          <a:lstStyle/>
          <a:p>
            <a:r>
              <a:rPr lang="en-NZ" sz="2700" b="1" dirty="0">
                <a:solidFill>
                  <a:srgbClr val="21A3D9"/>
                </a:solidFill>
              </a:rPr>
              <a:t>3,404</a:t>
            </a:r>
            <a:r>
              <a:rPr lang="en-NZ" sz="2700" b="1" dirty="0">
                <a:solidFill>
                  <a:srgbClr val="610094"/>
                </a:solidFill>
              </a:rPr>
              <a:t> </a:t>
            </a:r>
            <a:r>
              <a:rPr lang="en-NZ" sz="1500" b="1" dirty="0"/>
              <a:t>learners in 2017</a:t>
            </a:r>
          </a:p>
        </p:txBody>
      </p:sp>
      <p:sp>
        <p:nvSpPr>
          <p:cNvPr id="4" name="TextBox 3"/>
          <p:cNvSpPr txBox="1"/>
          <p:nvPr/>
        </p:nvSpPr>
        <p:spPr>
          <a:xfrm>
            <a:off x="3985517" y="1390738"/>
            <a:ext cx="2358799" cy="946413"/>
          </a:xfrm>
          <a:prstGeom prst="rect">
            <a:avLst/>
          </a:prstGeom>
          <a:noFill/>
        </p:spPr>
        <p:txBody>
          <a:bodyPr wrap="square" rtlCol="0">
            <a:spAutoFit/>
          </a:bodyPr>
          <a:lstStyle/>
          <a:p>
            <a:r>
              <a:rPr lang="en-NZ" sz="4050" b="1" dirty="0">
                <a:solidFill>
                  <a:srgbClr val="21A3D9"/>
                </a:solidFill>
              </a:rPr>
              <a:t>2,013</a:t>
            </a:r>
          </a:p>
          <a:p>
            <a:r>
              <a:rPr lang="en-NZ" sz="1500" b="1" dirty="0"/>
              <a:t>new enrolments in 2017</a:t>
            </a:r>
          </a:p>
        </p:txBody>
      </p:sp>
      <p:sp>
        <p:nvSpPr>
          <p:cNvPr id="5" name="TextBox 4"/>
          <p:cNvSpPr txBox="1"/>
          <p:nvPr/>
        </p:nvSpPr>
        <p:spPr>
          <a:xfrm>
            <a:off x="4817094" y="2268585"/>
            <a:ext cx="3776870" cy="1107996"/>
          </a:xfrm>
          <a:prstGeom prst="rect">
            <a:avLst/>
          </a:prstGeom>
          <a:noFill/>
        </p:spPr>
        <p:txBody>
          <a:bodyPr wrap="square" rtlCol="0">
            <a:spAutoFit/>
          </a:bodyPr>
          <a:lstStyle/>
          <a:p>
            <a:r>
              <a:rPr lang="en-NZ" sz="3300" b="1" dirty="0">
                <a:solidFill>
                  <a:srgbClr val="9C0087"/>
                </a:solidFill>
              </a:rPr>
              <a:t>59%</a:t>
            </a:r>
            <a:r>
              <a:rPr lang="en-NZ" dirty="0">
                <a:solidFill>
                  <a:srgbClr val="9C0087"/>
                </a:solidFill>
              </a:rPr>
              <a:t> credit achievement</a:t>
            </a:r>
          </a:p>
          <a:p>
            <a:r>
              <a:rPr lang="en-NZ" sz="3300" b="1" dirty="0">
                <a:solidFill>
                  <a:srgbClr val="9C0087"/>
                </a:solidFill>
              </a:rPr>
              <a:t>48%</a:t>
            </a:r>
            <a:r>
              <a:rPr lang="en-NZ" dirty="0">
                <a:solidFill>
                  <a:srgbClr val="9C0087"/>
                </a:solidFill>
              </a:rPr>
              <a:t> programme completion</a:t>
            </a:r>
          </a:p>
        </p:txBody>
      </p:sp>
      <p:sp>
        <p:nvSpPr>
          <p:cNvPr id="11" name="TextBox 10"/>
          <p:cNvSpPr txBox="1"/>
          <p:nvPr/>
        </p:nvSpPr>
        <p:spPr>
          <a:xfrm>
            <a:off x="1113683" y="3350236"/>
            <a:ext cx="2134400" cy="1569660"/>
          </a:xfrm>
          <a:prstGeom prst="rect">
            <a:avLst/>
          </a:prstGeom>
          <a:noFill/>
        </p:spPr>
        <p:txBody>
          <a:bodyPr wrap="square" rtlCol="0">
            <a:spAutoFit/>
          </a:bodyPr>
          <a:lstStyle/>
          <a:p>
            <a:r>
              <a:rPr lang="en-NZ" sz="3000" b="1" dirty="0"/>
              <a:t>2%</a:t>
            </a:r>
            <a:r>
              <a:rPr lang="en-NZ" sz="1350" dirty="0"/>
              <a:t> female</a:t>
            </a:r>
          </a:p>
          <a:p>
            <a:r>
              <a:rPr lang="en-NZ" sz="3300" b="1" dirty="0"/>
              <a:t>38%</a:t>
            </a:r>
            <a:r>
              <a:rPr lang="en-NZ" sz="1350" dirty="0"/>
              <a:t> Maori</a:t>
            </a:r>
          </a:p>
          <a:p>
            <a:r>
              <a:rPr lang="en-NZ" sz="3300" b="1" dirty="0"/>
              <a:t>21% </a:t>
            </a:r>
            <a:r>
              <a:rPr lang="en-NZ" sz="1350" dirty="0"/>
              <a:t>aged 16-24</a:t>
            </a:r>
          </a:p>
        </p:txBody>
      </p:sp>
      <p:sp>
        <p:nvSpPr>
          <p:cNvPr id="12" name="TextBox 11"/>
          <p:cNvSpPr txBox="1"/>
          <p:nvPr/>
        </p:nvSpPr>
        <p:spPr>
          <a:xfrm>
            <a:off x="2343622" y="2287664"/>
            <a:ext cx="1808921" cy="992579"/>
          </a:xfrm>
          <a:prstGeom prst="rect">
            <a:avLst/>
          </a:prstGeom>
          <a:noFill/>
        </p:spPr>
        <p:txBody>
          <a:bodyPr wrap="square" rtlCol="0">
            <a:spAutoFit/>
          </a:bodyPr>
          <a:lstStyle/>
          <a:p>
            <a:r>
              <a:rPr lang="en-NZ" sz="4500" b="1" dirty="0">
                <a:solidFill>
                  <a:srgbClr val="21A3D9"/>
                </a:solidFill>
              </a:rPr>
              <a:t>706</a:t>
            </a:r>
            <a:r>
              <a:rPr lang="en-NZ" sz="1350" b="1" dirty="0"/>
              <a:t> employers</a:t>
            </a:r>
          </a:p>
        </p:txBody>
      </p:sp>
      <p:sp>
        <p:nvSpPr>
          <p:cNvPr id="13" name="TextBox 12"/>
          <p:cNvSpPr txBox="1"/>
          <p:nvPr/>
        </p:nvSpPr>
        <p:spPr>
          <a:xfrm>
            <a:off x="4945023" y="3581068"/>
            <a:ext cx="3030577" cy="1338828"/>
          </a:xfrm>
          <a:prstGeom prst="rect">
            <a:avLst/>
          </a:prstGeom>
          <a:noFill/>
          <a:ln w="3175">
            <a:solidFill>
              <a:srgbClr val="9C0087"/>
            </a:solidFill>
          </a:ln>
        </p:spPr>
        <p:txBody>
          <a:bodyPr wrap="square" rtlCol="0">
            <a:spAutoFit/>
          </a:bodyPr>
          <a:lstStyle/>
          <a:p>
            <a:r>
              <a:rPr lang="en-NZ" sz="1350" b="1" dirty="0"/>
              <a:t>72%</a:t>
            </a:r>
            <a:r>
              <a:rPr lang="en-NZ" sz="1350" dirty="0"/>
              <a:t> female credit achievement</a:t>
            </a:r>
          </a:p>
          <a:p>
            <a:r>
              <a:rPr lang="en-NZ" sz="1350" b="1" dirty="0"/>
              <a:t>46%</a:t>
            </a:r>
            <a:r>
              <a:rPr lang="en-NZ" sz="1350" dirty="0"/>
              <a:t> female programme completion</a:t>
            </a:r>
          </a:p>
          <a:p>
            <a:r>
              <a:rPr lang="en-NZ" sz="1350" b="1" dirty="0"/>
              <a:t>57%</a:t>
            </a:r>
            <a:r>
              <a:rPr lang="en-NZ" sz="1350" dirty="0"/>
              <a:t> Maori credit achievement</a:t>
            </a:r>
          </a:p>
          <a:p>
            <a:r>
              <a:rPr lang="en-NZ" sz="1350" b="1" dirty="0"/>
              <a:t>43%</a:t>
            </a:r>
            <a:r>
              <a:rPr lang="en-NZ" sz="1350" dirty="0"/>
              <a:t> Maori programme completion</a:t>
            </a:r>
          </a:p>
          <a:p>
            <a:r>
              <a:rPr lang="en-NZ" sz="1350" b="1" dirty="0"/>
              <a:t>59%</a:t>
            </a:r>
            <a:r>
              <a:rPr lang="en-NZ" sz="1350" dirty="0"/>
              <a:t> youth credit achievement</a:t>
            </a:r>
          </a:p>
          <a:p>
            <a:r>
              <a:rPr lang="en-NZ" sz="1350" b="1" dirty="0"/>
              <a:t>27%</a:t>
            </a:r>
            <a:r>
              <a:rPr lang="en-NZ" sz="1350" dirty="0"/>
              <a:t> youth programme completion</a:t>
            </a:r>
          </a:p>
        </p:txBody>
      </p:sp>
    </p:spTree>
    <p:extLst>
      <p:ext uri="{BB962C8B-B14F-4D97-AF65-F5344CB8AC3E}">
        <p14:creationId xmlns:p14="http://schemas.microsoft.com/office/powerpoint/2010/main" val="15658208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Content Placeholder 2"/>
          <p:cNvSpPr txBox="1">
            <a:spLocks/>
          </p:cNvSpPr>
          <p:nvPr/>
        </p:nvSpPr>
        <p:spPr>
          <a:xfrm>
            <a:off x="1735869" y="1505873"/>
            <a:ext cx="5884132" cy="3180479"/>
          </a:xfrm>
          <a:prstGeom prst="rect">
            <a:avLst/>
          </a:prstGeom>
        </p:spPr>
        <p:txBody>
          <a:bodyPr vert="horz" lIns="68580" tIns="34290" rIns="68580" bIns="34290" rtlCol="0">
            <a:normAutofit/>
          </a:bodyPr>
          <a:lstStyle>
            <a:lvl1pPr marL="0" indent="0" algn="ctr" defTabSz="457200" rtl="0" eaLnBrk="1" latinLnBrk="0" hangingPunct="1">
              <a:lnSpc>
                <a:spcPct val="150000"/>
              </a:lnSpc>
              <a:spcBef>
                <a:spcPct val="20000"/>
              </a:spcBef>
              <a:buFont typeface="Lucida Grande"/>
              <a:buNone/>
              <a:defRPr sz="2400" b="0" kern="1200" baseline="0">
                <a:solidFill>
                  <a:schemeClr val="tx1"/>
                </a:solidFill>
                <a:latin typeface="Arial"/>
                <a:ea typeface="+mn-ea"/>
                <a:cs typeface="Arial"/>
              </a:defRPr>
            </a:lvl1pPr>
            <a:lvl2pPr marL="457200" indent="0" algn="ctr" defTabSz="457200" rtl="0" eaLnBrk="1" latinLnBrk="0" hangingPunct="1">
              <a:lnSpc>
                <a:spcPct val="140000"/>
              </a:lnSpc>
              <a:spcBef>
                <a:spcPct val="20000"/>
              </a:spcBef>
              <a:buFont typeface="Lucida Grande"/>
              <a:buNone/>
              <a:defRPr sz="2200" kern="1200">
                <a:solidFill>
                  <a:schemeClr val="tx1"/>
                </a:solidFill>
                <a:latin typeface="Arial"/>
                <a:ea typeface="+mn-ea"/>
                <a:cs typeface="Arial"/>
              </a:defRPr>
            </a:lvl2pPr>
            <a:lvl3pPr marL="914400" indent="0" algn="ctr" defTabSz="457200" rtl="0" eaLnBrk="1" latinLnBrk="0" hangingPunct="1">
              <a:lnSpc>
                <a:spcPct val="140000"/>
              </a:lnSpc>
              <a:spcBef>
                <a:spcPct val="20000"/>
              </a:spcBef>
              <a:buFont typeface="Lucida Grande"/>
              <a:buNone/>
              <a:defRPr sz="2000" kern="1200">
                <a:solidFill>
                  <a:schemeClr val="tx1"/>
                </a:solidFill>
                <a:latin typeface="Arial"/>
                <a:ea typeface="+mn-ea"/>
                <a:cs typeface="Arial"/>
              </a:defRPr>
            </a:lvl3pPr>
            <a:lvl4pPr marL="1371600" indent="0" algn="ctr" defTabSz="457200" rtl="0" eaLnBrk="1" latinLnBrk="0" hangingPunct="1">
              <a:lnSpc>
                <a:spcPct val="140000"/>
              </a:lnSpc>
              <a:spcBef>
                <a:spcPct val="20000"/>
              </a:spcBef>
              <a:buFont typeface="Lucida Grande"/>
              <a:buNone/>
              <a:defRPr sz="1600" kern="1200">
                <a:solidFill>
                  <a:schemeClr val="tx1"/>
                </a:solidFill>
                <a:latin typeface="Arial"/>
                <a:ea typeface="+mn-ea"/>
                <a:cs typeface="Arial"/>
              </a:defRPr>
            </a:lvl4pPr>
            <a:lvl5pPr marL="2057400" indent="-228600" algn="ctr" defTabSz="457200" rtl="0" eaLnBrk="1" latinLnBrk="0" hangingPunct="1">
              <a:lnSpc>
                <a:spcPct val="200000"/>
              </a:lnSpc>
              <a:spcBef>
                <a:spcPct val="20000"/>
              </a:spcBef>
              <a:buFont typeface="Lucida Grande"/>
              <a:buChar char="»"/>
              <a:defRPr sz="1200" kern="1200">
                <a:solidFill>
                  <a:schemeClr val="tx1"/>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endParaRPr lang="en-AU" sz="1200" dirty="0"/>
          </a:p>
        </p:txBody>
      </p:sp>
      <p:sp>
        <p:nvSpPr>
          <p:cNvPr id="3" name="AutoShape 4" descr="Image result for forestry mechanisation"/>
          <p:cNvSpPr>
            <a:spLocks noChangeAspect="1" noChangeArrowheads="1"/>
          </p:cNvSpPr>
          <p:nvPr/>
        </p:nvSpPr>
        <p:spPr bwMode="auto">
          <a:xfrm>
            <a:off x="1259681" y="1774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NZ" sz="1350"/>
          </a:p>
        </p:txBody>
      </p:sp>
      <p:sp>
        <p:nvSpPr>
          <p:cNvPr id="6" name="Title 1"/>
          <p:cNvSpPr txBox="1">
            <a:spLocks/>
          </p:cNvSpPr>
          <p:nvPr/>
        </p:nvSpPr>
        <p:spPr>
          <a:xfrm>
            <a:off x="847493" y="356086"/>
            <a:ext cx="6172200" cy="79007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endParaRPr lang="en-US" sz="2250" dirty="0">
              <a:latin typeface="Arial"/>
              <a:cs typeface="Arial"/>
            </a:endParaRPr>
          </a:p>
        </p:txBody>
      </p:sp>
      <p:sp>
        <p:nvSpPr>
          <p:cNvPr id="7" name="Title 1"/>
          <p:cNvSpPr txBox="1">
            <a:spLocks/>
          </p:cNvSpPr>
          <p:nvPr/>
        </p:nvSpPr>
        <p:spPr>
          <a:xfrm>
            <a:off x="821467" y="473078"/>
            <a:ext cx="6798533" cy="790076"/>
          </a:xfrm>
          <a:prstGeom prst="rect">
            <a:avLst/>
          </a:prstGeom>
        </p:spPr>
        <p:txBody>
          <a:bodyPr vert="horz" lIns="68580" tIns="34290" rIns="68580" bIns="3429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2250" dirty="0" smtClean="0">
                <a:latin typeface="Arial"/>
                <a:cs typeface="Arial"/>
              </a:rPr>
              <a:t>Meet </a:t>
            </a:r>
            <a:r>
              <a:rPr lang="en-US" sz="2250" dirty="0" err="1" smtClean="0">
                <a:latin typeface="Arial"/>
                <a:cs typeface="Arial"/>
              </a:rPr>
              <a:t>Jaz</a:t>
            </a:r>
            <a:r>
              <a:rPr lang="en-US" sz="2250" dirty="0" smtClean="0">
                <a:latin typeface="Arial"/>
                <a:cs typeface="Arial"/>
              </a:rPr>
              <a:t> </a:t>
            </a:r>
            <a:r>
              <a:rPr lang="en-US" sz="2250" dirty="0" err="1" smtClean="0">
                <a:latin typeface="Arial"/>
                <a:cs typeface="Arial"/>
              </a:rPr>
              <a:t>Kuru</a:t>
            </a:r>
            <a:r>
              <a:rPr lang="en-US" sz="2250" dirty="0" smtClean="0">
                <a:latin typeface="Arial"/>
                <a:cs typeface="Arial"/>
              </a:rPr>
              <a:t> – forestry and logging worker</a:t>
            </a:r>
            <a:endParaRPr lang="en-US" sz="2250" dirty="0">
              <a:latin typeface="Arial"/>
              <a:cs typeface="Arial"/>
            </a:endParaRPr>
          </a:p>
        </p:txBody>
      </p:sp>
      <p:pic>
        <p:nvPicPr>
          <p:cNvPr id="4" name="Competenz Presentation Video - converted with Clipchamp">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907018" y="1263154"/>
            <a:ext cx="6627429" cy="3733763"/>
          </a:xfrm>
          <a:prstGeom prst="rect">
            <a:avLst/>
          </a:prstGeom>
        </p:spPr>
      </p:pic>
    </p:spTree>
    <p:extLst>
      <p:ext uri="{BB962C8B-B14F-4D97-AF65-F5344CB8AC3E}">
        <p14:creationId xmlns:p14="http://schemas.microsoft.com/office/powerpoint/2010/main" val="33578325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989"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864973" y="415022"/>
            <a:ext cx="53545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1" name="Title 1"/>
          <p:cNvSpPr txBox="1">
            <a:spLocks/>
          </p:cNvSpPr>
          <p:nvPr/>
        </p:nvSpPr>
        <p:spPr>
          <a:xfrm>
            <a:off x="790491" y="415022"/>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3000" dirty="0" smtClean="0"/>
              <a:t>Fees Free</a:t>
            </a:r>
            <a:endParaRPr lang="en-US" sz="3000" dirty="0">
              <a:latin typeface="Arial"/>
              <a:cs typeface="Arial"/>
            </a:endParaRPr>
          </a:p>
        </p:txBody>
      </p:sp>
      <p:sp>
        <p:nvSpPr>
          <p:cNvPr id="12" name="Content Placeholder 2"/>
          <p:cNvSpPr txBox="1">
            <a:spLocks/>
          </p:cNvSpPr>
          <p:nvPr/>
        </p:nvSpPr>
        <p:spPr>
          <a:xfrm>
            <a:off x="790492" y="2061579"/>
            <a:ext cx="7979097" cy="575258"/>
          </a:xfrm>
          <a:prstGeom prst="rect">
            <a:avLst/>
          </a:prstGeom>
        </p:spPr>
        <p:txBody>
          <a:bodyPr vert="horz" lIns="91440" tIns="45720" rIns="91440" bIns="45720" rtlCol="0" anchor="t">
            <a:noAutofit/>
          </a:bodyPr>
          <a:lstStyle>
            <a:defPPr>
              <a:defRPr lang="en-US"/>
            </a:defPPr>
            <a:lvl1pPr marL="0" indent="0" algn="l" defTabSz="457200" rtl="0" eaLnBrk="1" latinLnBrk="0" hangingPunct="1">
              <a:lnSpc>
                <a:spcPct val="120000"/>
              </a:lnSpc>
              <a:buNone/>
              <a:defRPr sz="2200" b="1" i="0" kern="1200">
                <a:solidFill>
                  <a:schemeClr val="tx1"/>
                </a:solidFill>
                <a:latin typeface="Arial"/>
                <a:ea typeface="+mn-ea"/>
                <a:cs typeface="Arial"/>
              </a:defRPr>
            </a:lvl1pPr>
            <a:lvl2pPr marL="457200" indent="0" algn="l" defTabSz="457200" rtl="0" eaLnBrk="1" latinLnBrk="0" hangingPunct="1">
              <a:lnSpc>
                <a:spcPct val="140000"/>
              </a:lnSpc>
              <a:buNone/>
              <a:defRPr sz="2200" kern="1200">
                <a:solidFill>
                  <a:schemeClr val="tx1"/>
                </a:solidFill>
                <a:latin typeface="Arial"/>
                <a:ea typeface="+mn-ea"/>
                <a:cs typeface="Arial"/>
              </a:defRPr>
            </a:lvl2pPr>
            <a:lvl3pPr marL="914400" indent="0" algn="l" defTabSz="457200" rtl="0" eaLnBrk="1" latinLnBrk="0" hangingPunct="1">
              <a:lnSpc>
                <a:spcPct val="140000"/>
              </a:lnSpc>
              <a:buNone/>
              <a:defRPr sz="2000" kern="1200">
                <a:solidFill>
                  <a:schemeClr val="tx1"/>
                </a:solidFill>
                <a:latin typeface="Arial"/>
                <a:ea typeface="+mn-ea"/>
                <a:cs typeface="Arial"/>
              </a:defRPr>
            </a:lvl3pPr>
            <a:lvl4pPr marL="1371600" indent="0" algn="l" defTabSz="457200" rtl="0" eaLnBrk="1" latinLnBrk="0" hangingPunct="1">
              <a:lnSpc>
                <a:spcPct val="140000"/>
              </a:lnSpc>
              <a:buNone/>
              <a:defRPr sz="2000" kern="1200">
                <a:solidFill>
                  <a:schemeClr val="tx1"/>
                </a:solidFill>
                <a:latin typeface="Arial"/>
                <a:ea typeface="+mn-ea"/>
                <a:cs typeface="Arial"/>
              </a:defRPr>
            </a:lvl4pPr>
            <a:lvl5pPr marL="1828800" indent="0" algn="l" defTabSz="457200" rtl="0" eaLnBrk="1" latinLnBrk="0" hangingPunct="1">
              <a:lnSpc>
                <a:spcPct val="200000"/>
              </a:lnSpc>
              <a:buNone/>
              <a:defRPr sz="2000" kern="1200">
                <a:solidFill>
                  <a:schemeClr val="tx1"/>
                </a:solidFill>
                <a:latin typeface="Arial"/>
                <a:ea typeface="+mn-ea"/>
                <a:cs typeface="Arial"/>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0000" indent="-180000">
              <a:lnSpc>
                <a:spcPct val="130000"/>
              </a:lnSpc>
              <a:spcAft>
                <a:spcPts val="1200"/>
              </a:spcAft>
              <a:buClr>
                <a:srgbClr val="21A3D9"/>
              </a:buClr>
              <a:buFont typeface="Lucida Grande"/>
              <a:buChar char="»"/>
            </a:pPr>
            <a:r>
              <a:rPr lang="en-US" sz="1400" b="0" dirty="0"/>
              <a:t>Two years </a:t>
            </a:r>
            <a:r>
              <a:rPr lang="en-US" sz="1400" b="0" dirty="0" smtClean="0"/>
              <a:t>Fees Free </a:t>
            </a:r>
            <a:r>
              <a:rPr lang="en-US" sz="1400" b="0" dirty="0"/>
              <a:t>for industry training </a:t>
            </a:r>
          </a:p>
          <a:p>
            <a:pPr marL="180000" indent="-180000">
              <a:lnSpc>
                <a:spcPct val="130000"/>
              </a:lnSpc>
              <a:spcAft>
                <a:spcPts val="1200"/>
              </a:spcAft>
              <a:buClr>
                <a:srgbClr val="21A3D9"/>
              </a:buClr>
              <a:buFont typeface="Lucida Grande"/>
              <a:buChar char="»"/>
            </a:pPr>
            <a:r>
              <a:rPr lang="en-US" sz="1400" b="0" dirty="0"/>
              <a:t>For eligible learners enrolling in eligible </a:t>
            </a:r>
            <a:r>
              <a:rPr lang="en-US" sz="1400" b="0" dirty="0" err="1"/>
              <a:t>programmes</a:t>
            </a:r>
            <a:endParaRPr lang="en-US" sz="1400" b="0" dirty="0"/>
          </a:p>
          <a:p>
            <a:pPr marL="180000" indent="-180000">
              <a:lnSpc>
                <a:spcPct val="130000"/>
              </a:lnSpc>
              <a:spcAft>
                <a:spcPts val="1200"/>
              </a:spcAft>
              <a:buClr>
                <a:srgbClr val="21A3D9"/>
              </a:buClr>
              <a:buFont typeface="Lucida Grande"/>
              <a:buChar char="»"/>
            </a:pPr>
            <a:r>
              <a:rPr lang="en-US" sz="1400" b="0" dirty="0"/>
              <a:t>Covers fees paid by eligible trainees and their employers </a:t>
            </a:r>
            <a:r>
              <a:rPr lang="en-US" sz="1400" b="0" dirty="0" smtClean="0"/>
              <a:t>for </a:t>
            </a:r>
            <a:r>
              <a:rPr lang="en-US" sz="1400" b="0" dirty="0"/>
              <a:t>training and assessment</a:t>
            </a:r>
          </a:p>
          <a:p>
            <a:pPr marL="180000" indent="-180000">
              <a:lnSpc>
                <a:spcPct val="130000"/>
              </a:lnSpc>
              <a:spcAft>
                <a:spcPts val="1200"/>
              </a:spcAft>
              <a:buClr>
                <a:srgbClr val="21A3D9"/>
              </a:buClr>
              <a:buFont typeface="Lucida Grande"/>
              <a:buChar char="»"/>
            </a:pPr>
            <a:r>
              <a:rPr lang="en-US" sz="1400" b="0" dirty="0"/>
              <a:t>Eligible qualifications are those that meet the 120-credit, </a:t>
            </a:r>
            <a:r>
              <a:rPr lang="en-US" sz="1400" b="0" dirty="0" smtClean="0"/>
              <a:t>Level </a:t>
            </a:r>
            <a:r>
              <a:rPr lang="en-US" sz="1400" b="0" dirty="0"/>
              <a:t>3 eligibility rule</a:t>
            </a:r>
          </a:p>
          <a:p>
            <a:pPr marL="180000" indent="-180000">
              <a:lnSpc>
                <a:spcPct val="130000"/>
              </a:lnSpc>
              <a:spcAft>
                <a:spcPts val="1200"/>
              </a:spcAft>
              <a:buClr>
                <a:srgbClr val="21A3D9"/>
              </a:buClr>
              <a:buFont typeface="Lucida Grande"/>
              <a:buChar char="»"/>
            </a:pPr>
            <a:r>
              <a:rPr lang="en-US" sz="1400" b="0" dirty="0"/>
              <a:t>FAQs here </a:t>
            </a:r>
            <a:r>
              <a:rPr lang="en-US" sz="1400" b="0" dirty="0">
                <a:hlinkClick r:id="rId3"/>
              </a:rPr>
              <a:t>www.competenz.org.nz/jobseekers/two-years-free-industry-training/</a:t>
            </a:r>
            <a:endParaRPr lang="en-US" sz="1400" b="0" dirty="0"/>
          </a:p>
          <a:p>
            <a:pPr marL="180000" indent="-180000">
              <a:lnSpc>
                <a:spcPct val="130000"/>
              </a:lnSpc>
              <a:spcAft>
                <a:spcPts val="1200"/>
              </a:spcAft>
              <a:buClr>
                <a:srgbClr val="21A3D9"/>
              </a:buClr>
              <a:buFont typeface="Lucida Grande"/>
              <a:buChar char="»"/>
            </a:pPr>
            <a:r>
              <a:rPr lang="en-US" sz="1400" dirty="0"/>
              <a:t>We can check learner eligibility. Call 0800 526 1800</a:t>
            </a:r>
            <a:r>
              <a:rPr lang="en-US" sz="1400" dirty="0" smtClean="0"/>
              <a:t>.</a:t>
            </a:r>
            <a:endParaRPr lang="en-US" sz="1400" dirty="0"/>
          </a:p>
        </p:txBody>
      </p:sp>
      <p:pic>
        <p:nvPicPr>
          <p:cNvPr id="14" name="Picture 13"/>
          <p:cNvPicPr>
            <a:picLocks noChangeAspect="1"/>
          </p:cNvPicPr>
          <p:nvPr/>
        </p:nvPicPr>
        <p:blipFill>
          <a:blip r:embed="rId4"/>
          <a:stretch>
            <a:fillRect/>
          </a:stretch>
        </p:blipFill>
        <p:spPr>
          <a:xfrm>
            <a:off x="5681133" y="255755"/>
            <a:ext cx="3160735" cy="2931647"/>
          </a:xfrm>
          <a:prstGeom prst="rect">
            <a:avLst/>
          </a:prstGeom>
        </p:spPr>
      </p:pic>
    </p:spTree>
    <p:extLst>
      <p:ext uri="{BB962C8B-B14F-4D97-AF65-F5344CB8AC3E}">
        <p14:creationId xmlns:p14="http://schemas.microsoft.com/office/powerpoint/2010/main" val="3483508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767789" y="415022"/>
            <a:ext cx="53545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creen Shot 2018-03-08 at 2.18.5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0170" y="1672313"/>
            <a:ext cx="1378351" cy="1898336"/>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a:blip r:embed="rId4"/>
          <a:stretch>
            <a:fillRect/>
          </a:stretch>
        </p:blipFill>
        <p:spPr>
          <a:xfrm>
            <a:off x="827747" y="1692464"/>
            <a:ext cx="1414246" cy="1910125"/>
          </a:xfrm>
          <a:prstGeom prst="rect">
            <a:avLst/>
          </a:prstGeom>
          <a:effectLst>
            <a:outerShdw blurRad="50800" dist="38100" dir="2700000" algn="tl" rotWithShape="0">
              <a:prstClr val="black">
                <a:alpha val="40000"/>
              </a:prstClr>
            </a:outerShdw>
          </a:effectLst>
        </p:spPr>
      </p:pic>
      <p:sp>
        <p:nvSpPr>
          <p:cNvPr id="16" name="Title 1"/>
          <p:cNvSpPr txBox="1">
            <a:spLocks/>
          </p:cNvSpPr>
          <p:nvPr/>
        </p:nvSpPr>
        <p:spPr>
          <a:xfrm>
            <a:off x="693307" y="415022"/>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3000" dirty="0" smtClean="0"/>
              <a:t>Resources</a:t>
            </a:r>
            <a:endParaRPr lang="en-US" sz="3000" dirty="0">
              <a:latin typeface="Arial"/>
              <a:cs typeface="Arial"/>
            </a:endParaRPr>
          </a:p>
        </p:txBody>
      </p:sp>
      <p:pic>
        <p:nvPicPr>
          <p:cNvPr id="13" name="Picture 12" descr="atnz logo blue_Linear_strapli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2750" y="2105656"/>
            <a:ext cx="1892300" cy="1031651"/>
          </a:xfrm>
          <a:prstGeom prst="rect">
            <a:avLst/>
          </a:prstGeom>
        </p:spPr>
      </p:pic>
      <p:pic>
        <p:nvPicPr>
          <p:cNvPr id="18" name="Picture 17" descr="Competenz_Upskill_Logo_cmyk_1.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8002" y="4225652"/>
            <a:ext cx="1824598" cy="404446"/>
          </a:xfrm>
          <a:prstGeom prst="rect">
            <a:avLst/>
          </a:prstGeom>
        </p:spPr>
      </p:pic>
      <p:pic>
        <p:nvPicPr>
          <p:cNvPr id="19" name="Picture 18" descr="Competenz_Microlearning_Logo_1.0.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8201" y="4225652"/>
            <a:ext cx="1913697" cy="426122"/>
          </a:xfrm>
          <a:prstGeom prst="rect">
            <a:avLst/>
          </a:prstGeom>
        </p:spPr>
      </p:pic>
      <p:pic>
        <p:nvPicPr>
          <p:cNvPr id="21" name="Picture 20" descr="Competenz_Logo_horizontal_cmyk_Recruitment Solutions.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3307" y="4225651"/>
            <a:ext cx="2246744" cy="447325"/>
          </a:xfrm>
          <a:prstGeom prst="rect">
            <a:avLst/>
          </a:prstGeom>
        </p:spPr>
      </p:pic>
    </p:spTree>
    <p:extLst>
      <p:ext uri="{BB962C8B-B14F-4D97-AF65-F5344CB8AC3E}">
        <p14:creationId xmlns:p14="http://schemas.microsoft.com/office/powerpoint/2010/main" val="158515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471" y="640604"/>
            <a:ext cx="6845301" cy="4252912"/>
          </a:xfrm>
          <a:prstGeom prst="rect">
            <a:avLst/>
          </a:prstGeom>
          <a:solidFill>
            <a:srgbClr val="21A3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790491" y="4531690"/>
            <a:ext cx="535459"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7" name="Title 1"/>
          <p:cNvSpPr txBox="1">
            <a:spLocks/>
          </p:cNvSpPr>
          <p:nvPr/>
        </p:nvSpPr>
        <p:spPr>
          <a:xfrm>
            <a:off x="755937" y="1444396"/>
            <a:ext cx="7908639" cy="1211979"/>
          </a:xfrm>
          <a:prstGeom prst="rect">
            <a:avLst/>
          </a:prstGeom>
        </p:spPr>
        <p:txBody>
          <a:bodyPr/>
          <a:lstStyle>
            <a:lvl1pPr algn="l" defTabSz="457200" rtl="0" eaLnBrk="1" latinLnBrk="0" hangingPunct="1">
              <a:spcBef>
                <a:spcPct val="0"/>
              </a:spcBef>
              <a:buNone/>
              <a:defRPr sz="3000" kern="1200">
                <a:solidFill>
                  <a:schemeClr val="tx1"/>
                </a:solidFill>
                <a:latin typeface="Arial Black"/>
                <a:ea typeface="+mj-ea"/>
                <a:cs typeface="Arial Black"/>
              </a:defRPr>
            </a:lvl1pPr>
          </a:lstStyle>
          <a:p>
            <a:pPr>
              <a:lnSpc>
                <a:spcPct val="90000"/>
              </a:lnSpc>
            </a:pPr>
            <a:r>
              <a:rPr lang="en-US" sz="4400" b="1" dirty="0" smtClean="0">
                <a:solidFill>
                  <a:srgbClr val="FFFFFF"/>
                </a:solidFill>
                <a:latin typeface="+mj-lt"/>
              </a:rPr>
              <a:t>Thank you</a:t>
            </a:r>
            <a:endParaRPr lang="en-US" sz="4400" b="1" dirty="0">
              <a:solidFill>
                <a:srgbClr val="FFFFFF"/>
              </a:solidFill>
              <a:latin typeface="+mj-lt"/>
            </a:endParaRPr>
          </a:p>
          <a:p>
            <a:pPr>
              <a:lnSpc>
                <a:spcPct val="90000"/>
              </a:lnSpc>
            </a:pPr>
            <a:endParaRPr lang="en-US" sz="4400" b="1" dirty="0">
              <a:solidFill>
                <a:srgbClr val="FFFFFF"/>
              </a:solidFill>
              <a:latin typeface="+mj-lt"/>
            </a:endParaRPr>
          </a:p>
        </p:txBody>
      </p:sp>
      <p:pic>
        <p:nvPicPr>
          <p:cNvPr id="10" name="Picture 9" descr="Competenz_Logo_stacked_cmyk_No strap_White1.0.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150" y="3423687"/>
            <a:ext cx="2198252" cy="1376782"/>
          </a:xfrm>
          <a:prstGeom prst="rect">
            <a:avLst/>
          </a:prstGeom>
        </p:spPr>
      </p:pic>
    </p:spTree>
    <p:extLst>
      <p:ext uri="{BB962C8B-B14F-4D97-AF65-F5344CB8AC3E}">
        <p14:creationId xmlns:p14="http://schemas.microsoft.com/office/powerpoint/2010/main" val="38644857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04791" y="1241503"/>
            <a:ext cx="6506791" cy="3651172"/>
          </a:xfrm>
          <a:prstGeom prst="rect">
            <a:avLst/>
          </a:prstGeom>
        </p:spPr>
      </p:pic>
      <p:sp>
        <p:nvSpPr>
          <p:cNvPr id="4" name="Title 2"/>
          <p:cNvSpPr txBox="1">
            <a:spLocks/>
          </p:cNvSpPr>
          <p:nvPr/>
        </p:nvSpPr>
        <p:spPr>
          <a:xfrm>
            <a:off x="914400" y="414338"/>
            <a:ext cx="8058615" cy="82716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000" kern="1200">
                <a:solidFill>
                  <a:schemeClr val="tx1"/>
                </a:solidFill>
                <a:latin typeface="Arial Black"/>
                <a:ea typeface="+mj-ea"/>
                <a:cs typeface="Arial Black"/>
              </a:defRPr>
            </a:lvl1pPr>
          </a:lstStyle>
          <a:p>
            <a:r>
              <a:rPr lang="en-US" b="1" dirty="0" err="1" smtClean="0">
                <a:latin typeface="+mj-lt"/>
                <a:cs typeface="+mj-cs"/>
              </a:rPr>
              <a:t>Gazetted</a:t>
            </a:r>
            <a:r>
              <a:rPr lang="en-US" b="1" dirty="0" smtClean="0">
                <a:latin typeface="+mj-lt"/>
                <a:cs typeface="+mj-cs"/>
              </a:rPr>
              <a:t> coverage</a:t>
            </a:r>
            <a:endParaRPr lang="en-US" b="1" dirty="0">
              <a:latin typeface="+mj-lt"/>
              <a:cs typeface="+mj-cs"/>
            </a:endParaRPr>
          </a:p>
        </p:txBody>
      </p:sp>
    </p:spTree>
    <p:extLst>
      <p:ext uri="{BB962C8B-B14F-4D97-AF65-F5344CB8AC3E}">
        <p14:creationId xmlns:p14="http://schemas.microsoft.com/office/powerpoint/2010/main" val="6952604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914400" y="1244212"/>
            <a:ext cx="7845425" cy="3533775"/>
          </a:xfrm>
        </p:spPr>
        <p:txBody>
          <a:bodyPr>
            <a:normAutofit fontScale="70000" lnSpcReduction="20000"/>
          </a:bodyPr>
          <a:lstStyle/>
          <a:p>
            <a:pPr>
              <a:buClr>
                <a:srgbClr val="21A3D9"/>
              </a:buClr>
              <a:buFont typeface="HelveticaNeueLT Std" panose="020B0604020202020204" pitchFamily="34" charset="0"/>
              <a:buChar char="»"/>
            </a:pPr>
            <a:r>
              <a:rPr lang="en-US" dirty="0" smtClean="0"/>
              <a:t>Gateway</a:t>
            </a:r>
          </a:p>
          <a:p>
            <a:pPr lvl="1">
              <a:buClr>
                <a:srgbClr val="21A3D9"/>
              </a:buClr>
              <a:buFont typeface="HelveticaNeueLT Std" panose="020B0604020202020204" pitchFamily="34" charset="0"/>
              <a:buChar char="»"/>
            </a:pPr>
            <a:r>
              <a:rPr lang="en-US" dirty="0" smtClean="0"/>
              <a:t>Butchery</a:t>
            </a:r>
          </a:p>
          <a:p>
            <a:pPr lvl="1">
              <a:buClr>
                <a:srgbClr val="21A3D9"/>
              </a:buClr>
              <a:buFont typeface="HelveticaNeueLT Std" panose="020B0604020202020204" pitchFamily="34" charset="0"/>
              <a:buChar char="»"/>
            </a:pPr>
            <a:r>
              <a:rPr lang="en-US" dirty="0" smtClean="0"/>
              <a:t>Bakery</a:t>
            </a:r>
          </a:p>
          <a:p>
            <a:pPr lvl="1">
              <a:buClr>
                <a:srgbClr val="21A3D9"/>
              </a:buClr>
              <a:buFont typeface="HelveticaNeueLT Std" panose="020B0604020202020204" pitchFamily="34" charset="0"/>
              <a:buChar char="»"/>
            </a:pPr>
            <a:r>
              <a:rPr lang="en-US" dirty="0" smtClean="0"/>
              <a:t>Engineering</a:t>
            </a:r>
          </a:p>
          <a:p>
            <a:pPr lvl="1">
              <a:buClr>
                <a:srgbClr val="21A3D9"/>
              </a:buClr>
              <a:buFont typeface="HelveticaNeueLT Std" panose="020B0604020202020204" pitchFamily="34" charset="0"/>
              <a:buChar char="»"/>
            </a:pPr>
            <a:r>
              <a:rPr lang="en-US" dirty="0"/>
              <a:t>Forestry</a:t>
            </a:r>
          </a:p>
          <a:p>
            <a:pPr lvl="1">
              <a:buClr>
                <a:srgbClr val="21A3D9"/>
              </a:buClr>
              <a:buFont typeface="HelveticaNeueLT Std" panose="020B0604020202020204" pitchFamily="34" charset="0"/>
              <a:buChar char="»"/>
            </a:pPr>
            <a:r>
              <a:rPr lang="en-US" dirty="0" smtClean="0"/>
              <a:t>Furniture making</a:t>
            </a:r>
          </a:p>
          <a:p>
            <a:pPr marL="342900" lvl="1" indent="-342900">
              <a:buClr>
                <a:srgbClr val="21A3D9"/>
              </a:buClr>
              <a:buFont typeface="HelveticaNeueLT Std" panose="020B0604020202020204" pitchFamily="34" charset="0"/>
              <a:buChar char="»"/>
            </a:pPr>
            <a:r>
              <a:rPr lang="en-US" sz="2400" dirty="0" smtClean="0"/>
              <a:t>Competenz apprenticeship</a:t>
            </a:r>
          </a:p>
          <a:p>
            <a:pPr marL="342900" lvl="1" indent="-342900">
              <a:buClr>
                <a:srgbClr val="21A3D9"/>
              </a:buClr>
              <a:buFont typeface="HelveticaNeueLT Std" panose="020B0604020202020204" pitchFamily="34" charset="0"/>
              <a:buChar char="»"/>
            </a:pPr>
            <a:r>
              <a:rPr lang="en-US" sz="2400" dirty="0" smtClean="0"/>
              <a:t>ATNZ (Apprentice Training New Zealand).</a:t>
            </a:r>
            <a:endParaRPr lang="en-US" sz="2400" dirty="0"/>
          </a:p>
          <a:p>
            <a:pPr lvl="1">
              <a:buClr>
                <a:srgbClr val="21A3D9"/>
              </a:buClr>
              <a:buFont typeface="HelveticaNeueLT Std" panose="020B0604020202020204" pitchFamily="34" charset="0"/>
              <a:buChar char="»"/>
            </a:pPr>
            <a:endParaRPr lang="en-US" dirty="0" smtClean="0"/>
          </a:p>
          <a:p>
            <a:pPr>
              <a:buFont typeface="HelveticaNeueLT Std" panose="020B0604020202020204" pitchFamily="34" charset="0"/>
              <a:buChar char="»"/>
            </a:pPr>
            <a:endParaRPr lang="en-US" dirty="0"/>
          </a:p>
        </p:txBody>
      </p:sp>
      <p:sp>
        <p:nvSpPr>
          <p:cNvPr id="3" name="Title 2"/>
          <p:cNvSpPr>
            <a:spLocks noGrp="1"/>
          </p:cNvSpPr>
          <p:nvPr>
            <p:ph type="title" idx="4294967295"/>
          </p:nvPr>
        </p:nvSpPr>
        <p:spPr>
          <a:xfrm>
            <a:off x="914400" y="414338"/>
            <a:ext cx="8058615" cy="827164"/>
          </a:xfrm>
        </p:spPr>
        <p:txBody>
          <a:bodyPr>
            <a:normAutofit/>
          </a:bodyPr>
          <a:lstStyle/>
          <a:p>
            <a:r>
              <a:rPr lang="en-US" b="1" dirty="0">
                <a:latin typeface="+mj-lt"/>
                <a:cs typeface="+mj-cs"/>
              </a:rPr>
              <a:t>Training </a:t>
            </a:r>
            <a:r>
              <a:rPr lang="en-US" b="1" dirty="0" err="1">
                <a:latin typeface="+mj-lt"/>
                <a:cs typeface="+mj-cs"/>
              </a:rPr>
              <a:t>p</a:t>
            </a:r>
            <a:r>
              <a:rPr lang="en-US" b="1" dirty="0" err="1" smtClean="0">
                <a:latin typeface="+mj-lt"/>
                <a:cs typeface="+mj-cs"/>
              </a:rPr>
              <a:t>rogrammes</a:t>
            </a:r>
            <a:r>
              <a:rPr lang="en-US" b="1" dirty="0" smtClean="0">
                <a:latin typeface="+mj-lt"/>
                <a:cs typeface="+mj-cs"/>
              </a:rPr>
              <a:t> and apprenticeships</a:t>
            </a:r>
            <a:endParaRPr lang="en-US" b="1" dirty="0">
              <a:latin typeface="+mj-lt"/>
              <a:cs typeface="+mj-cs"/>
            </a:endParaRPr>
          </a:p>
        </p:txBody>
      </p:sp>
    </p:spTree>
    <p:extLst>
      <p:ext uri="{BB962C8B-B14F-4D97-AF65-F5344CB8AC3E}">
        <p14:creationId xmlns:p14="http://schemas.microsoft.com/office/powerpoint/2010/main" val="30720971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989"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790491" y="415022"/>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endParaRPr lang="en-US" sz="3000" dirty="0">
              <a:latin typeface="Arial"/>
              <a:cs typeface="Arial"/>
            </a:endParaRPr>
          </a:p>
        </p:txBody>
      </p:sp>
      <p:cxnSp>
        <p:nvCxnSpPr>
          <p:cNvPr id="9" name="Straight Connector 8"/>
          <p:cNvCxnSpPr/>
          <p:nvPr/>
        </p:nvCxnSpPr>
        <p:spPr>
          <a:xfrm>
            <a:off x="864973" y="415022"/>
            <a:ext cx="53545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89939" y="1264228"/>
            <a:ext cx="1450480" cy="276999"/>
          </a:xfrm>
          <a:prstGeom prst="rect">
            <a:avLst/>
          </a:prstGeom>
          <a:noFill/>
        </p:spPr>
        <p:txBody>
          <a:bodyPr wrap="square" rtlCol="0">
            <a:spAutoFit/>
          </a:bodyPr>
          <a:lstStyle/>
          <a:p>
            <a:r>
              <a:rPr lang="en-NZ" sz="1200" b="1" dirty="0" smtClean="0"/>
              <a:t>Now</a:t>
            </a:r>
            <a:endParaRPr lang="en-NZ" sz="1200" b="1" dirty="0"/>
          </a:p>
        </p:txBody>
      </p:sp>
      <p:grpSp>
        <p:nvGrpSpPr>
          <p:cNvPr id="3" name="Group 2"/>
          <p:cNvGrpSpPr/>
          <p:nvPr/>
        </p:nvGrpSpPr>
        <p:grpSpPr>
          <a:xfrm>
            <a:off x="3416038" y="1526849"/>
            <a:ext cx="5266506" cy="2685607"/>
            <a:chOff x="2509163" y="299621"/>
            <a:chExt cx="7236168" cy="4475433"/>
          </a:xfrm>
        </p:grpSpPr>
        <p:graphicFrame>
          <p:nvGraphicFramePr>
            <p:cNvPr id="11" name="Chart 10"/>
            <p:cNvGraphicFramePr>
              <a:graphicFrameLocks/>
            </p:cNvGraphicFramePr>
            <p:nvPr>
              <p:extLst>
                <p:ext uri="{D42A27DB-BD31-4B8C-83A1-F6EECF244321}">
                  <p14:modId xmlns:p14="http://schemas.microsoft.com/office/powerpoint/2010/main" val="3532291807"/>
                </p:ext>
              </p:extLst>
            </p:nvPr>
          </p:nvGraphicFramePr>
          <p:xfrm>
            <a:off x="3018244" y="299621"/>
            <a:ext cx="5544105" cy="40841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3901011914"/>
                </p:ext>
              </p:extLst>
            </p:nvPr>
          </p:nvGraphicFramePr>
          <p:xfrm>
            <a:off x="2509163" y="1018800"/>
            <a:ext cx="6260426" cy="375625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8294851" y="550266"/>
              <a:ext cx="1450480" cy="456715"/>
            </a:xfrm>
            <a:prstGeom prst="rect">
              <a:avLst/>
            </a:prstGeom>
            <a:noFill/>
          </p:spPr>
          <p:txBody>
            <a:bodyPr wrap="square" rtlCol="0">
              <a:spAutoFit/>
            </a:bodyPr>
            <a:lstStyle/>
            <a:p>
              <a:r>
                <a:rPr lang="en-NZ" sz="1200" b="1" dirty="0" smtClean="0"/>
                <a:t>2022</a:t>
              </a:r>
              <a:endParaRPr lang="en-NZ" sz="1200" b="1" dirty="0"/>
            </a:p>
          </p:txBody>
        </p:sp>
        <p:cxnSp>
          <p:nvCxnSpPr>
            <p:cNvPr id="4" name="Straight Connector 3"/>
            <p:cNvCxnSpPr/>
            <p:nvPr/>
          </p:nvCxnSpPr>
          <p:spPr>
            <a:xfrm>
              <a:off x="6818050" y="299621"/>
              <a:ext cx="0" cy="3172590"/>
            </a:xfrm>
            <a:prstGeom prst="line">
              <a:avLst/>
            </a:prstGeom>
            <a:ln w="3175">
              <a:solidFill>
                <a:srgbClr val="21A3D9"/>
              </a:solidFill>
              <a:prstDash val="sysDash"/>
            </a:ln>
          </p:spPr>
          <p:style>
            <a:lnRef idx="2">
              <a:schemeClr val="accent1"/>
            </a:lnRef>
            <a:fillRef idx="0">
              <a:schemeClr val="accent1"/>
            </a:fillRef>
            <a:effectRef idx="1">
              <a:schemeClr val="accent1"/>
            </a:effectRef>
            <a:fontRef idx="minor">
              <a:schemeClr val="tx1"/>
            </a:fontRef>
          </p:style>
        </p:cxnSp>
      </p:grpSp>
      <p:sp>
        <p:nvSpPr>
          <p:cNvPr id="16" name="TextBox 15"/>
          <p:cNvSpPr txBox="1"/>
          <p:nvPr/>
        </p:nvSpPr>
        <p:spPr>
          <a:xfrm>
            <a:off x="790490" y="3591792"/>
            <a:ext cx="2142983" cy="1138773"/>
          </a:xfrm>
          <a:prstGeom prst="rect">
            <a:avLst/>
          </a:prstGeom>
          <a:noFill/>
        </p:spPr>
        <p:txBody>
          <a:bodyPr wrap="square" rtlCol="0">
            <a:spAutoFit/>
          </a:bodyPr>
          <a:lstStyle/>
          <a:p>
            <a:r>
              <a:rPr lang="en-NZ" sz="3200" b="1" dirty="0" smtClean="0">
                <a:solidFill>
                  <a:srgbClr val="21A3D9"/>
                </a:solidFill>
              </a:rPr>
              <a:t>650 </a:t>
            </a:r>
          </a:p>
          <a:p>
            <a:r>
              <a:rPr lang="en-NZ" sz="1200" dirty="0"/>
              <a:t>A</a:t>
            </a:r>
            <a:r>
              <a:rPr lang="en-NZ" sz="1200" dirty="0" smtClean="0"/>
              <a:t>dditional people to support the mechanical engineering sector in 2018</a:t>
            </a:r>
            <a:endParaRPr lang="en-NZ" sz="1200" dirty="0">
              <a:solidFill>
                <a:srgbClr val="21A3D9"/>
              </a:solidFill>
            </a:endParaRPr>
          </a:p>
        </p:txBody>
      </p:sp>
      <p:sp>
        <p:nvSpPr>
          <p:cNvPr id="17" name="TextBox 16"/>
          <p:cNvSpPr txBox="1"/>
          <p:nvPr/>
        </p:nvSpPr>
        <p:spPr>
          <a:xfrm>
            <a:off x="3765112" y="3591792"/>
            <a:ext cx="2161458" cy="1138773"/>
          </a:xfrm>
          <a:prstGeom prst="rect">
            <a:avLst/>
          </a:prstGeom>
          <a:noFill/>
        </p:spPr>
        <p:txBody>
          <a:bodyPr wrap="square" rtlCol="0">
            <a:spAutoFit/>
          </a:bodyPr>
          <a:lstStyle/>
          <a:p>
            <a:r>
              <a:rPr lang="en-NZ" sz="3200" b="1" dirty="0" smtClean="0">
                <a:solidFill>
                  <a:srgbClr val="21A3D9"/>
                </a:solidFill>
              </a:rPr>
              <a:t>1,200 </a:t>
            </a:r>
          </a:p>
          <a:p>
            <a:r>
              <a:rPr lang="en-NZ" sz="1200" dirty="0" smtClean="0"/>
              <a:t>Additional people to support the general manufacturing sector in 2018</a:t>
            </a:r>
            <a:endParaRPr lang="en-NZ" sz="1200" dirty="0">
              <a:solidFill>
                <a:srgbClr val="21A3D9"/>
              </a:solidFill>
            </a:endParaRPr>
          </a:p>
        </p:txBody>
      </p:sp>
      <p:sp>
        <p:nvSpPr>
          <p:cNvPr id="18" name="TextBox 17"/>
          <p:cNvSpPr txBox="1"/>
          <p:nvPr/>
        </p:nvSpPr>
        <p:spPr>
          <a:xfrm>
            <a:off x="6555423" y="3587641"/>
            <a:ext cx="2053118" cy="954107"/>
          </a:xfrm>
          <a:prstGeom prst="rect">
            <a:avLst/>
          </a:prstGeom>
          <a:noFill/>
        </p:spPr>
        <p:txBody>
          <a:bodyPr wrap="square" rtlCol="0">
            <a:spAutoFit/>
          </a:bodyPr>
          <a:lstStyle/>
          <a:p>
            <a:r>
              <a:rPr lang="en-NZ" sz="3200" b="1" dirty="0" smtClean="0">
                <a:solidFill>
                  <a:srgbClr val="21A3D9"/>
                </a:solidFill>
              </a:rPr>
              <a:t>20K+ </a:t>
            </a:r>
          </a:p>
          <a:p>
            <a:r>
              <a:rPr lang="en-NZ" sz="1200" dirty="0" smtClean="0"/>
              <a:t>Needed in the next </a:t>
            </a:r>
            <a:br>
              <a:rPr lang="en-NZ" sz="1200" dirty="0" smtClean="0"/>
            </a:br>
            <a:r>
              <a:rPr lang="en-NZ" sz="1200" dirty="0" smtClean="0"/>
              <a:t>five years</a:t>
            </a:r>
            <a:endParaRPr lang="en-NZ" sz="1200" dirty="0">
              <a:solidFill>
                <a:srgbClr val="21A3D9"/>
              </a:solidFill>
            </a:endParaRPr>
          </a:p>
        </p:txBody>
      </p:sp>
      <p:sp>
        <p:nvSpPr>
          <p:cNvPr id="5" name="TextBox 4"/>
          <p:cNvSpPr txBox="1"/>
          <p:nvPr/>
        </p:nvSpPr>
        <p:spPr>
          <a:xfrm>
            <a:off x="4142339" y="1216896"/>
            <a:ext cx="1817927" cy="541174"/>
          </a:xfrm>
          <a:prstGeom prst="rect">
            <a:avLst/>
          </a:prstGeom>
          <a:noFill/>
        </p:spPr>
        <p:txBody>
          <a:bodyPr wrap="square" rtlCol="0">
            <a:spAutoFit/>
          </a:bodyPr>
          <a:lstStyle/>
          <a:p>
            <a:pPr>
              <a:lnSpc>
                <a:spcPct val="150000"/>
              </a:lnSpc>
            </a:pPr>
            <a:r>
              <a:rPr lang="en-US" sz="1000" b="1" dirty="0" smtClean="0"/>
              <a:t>general manufacturing</a:t>
            </a:r>
          </a:p>
          <a:p>
            <a:pPr>
              <a:lnSpc>
                <a:spcPct val="150000"/>
              </a:lnSpc>
            </a:pPr>
            <a:r>
              <a:rPr lang="en-US" sz="1000" b="1" dirty="0" smtClean="0"/>
              <a:t>general engineering</a:t>
            </a:r>
            <a:endParaRPr lang="en-US" sz="1000" b="1" dirty="0"/>
          </a:p>
        </p:txBody>
      </p:sp>
      <p:cxnSp>
        <p:nvCxnSpPr>
          <p:cNvPr id="23" name="Straight Connector 22"/>
          <p:cNvCxnSpPr/>
          <p:nvPr/>
        </p:nvCxnSpPr>
        <p:spPr>
          <a:xfrm>
            <a:off x="3416038" y="1611784"/>
            <a:ext cx="652367" cy="0"/>
          </a:xfrm>
          <a:prstGeom prst="line">
            <a:avLst/>
          </a:prstGeom>
          <a:ln>
            <a:solidFill>
              <a:srgbClr val="9C0087"/>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416038" y="1432564"/>
            <a:ext cx="652367" cy="0"/>
          </a:xfrm>
          <a:prstGeom prst="line">
            <a:avLst/>
          </a:prstGeom>
          <a:ln>
            <a:solidFill>
              <a:srgbClr val="121773"/>
            </a:solidFill>
          </a:ln>
        </p:spPr>
        <p:style>
          <a:lnRef idx="2">
            <a:schemeClr val="accent1"/>
          </a:lnRef>
          <a:fillRef idx="0">
            <a:schemeClr val="accent1"/>
          </a:fillRef>
          <a:effectRef idx="1">
            <a:schemeClr val="accent1"/>
          </a:effectRef>
          <a:fontRef idx="minor">
            <a:schemeClr val="tx1"/>
          </a:fontRef>
        </p:style>
      </p:cxnSp>
      <p:sp>
        <p:nvSpPr>
          <p:cNvPr id="19" name="Title 1"/>
          <p:cNvSpPr txBox="1">
            <a:spLocks/>
          </p:cNvSpPr>
          <p:nvPr/>
        </p:nvSpPr>
        <p:spPr>
          <a:xfrm>
            <a:off x="850451" y="469944"/>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3000" dirty="0" smtClean="0"/>
              <a:t>Challenges facing our sectors</a:t>
            </a:r>
            <a:endParaRPr lang="en-US" sz="3000" dirty="0">
              <a:latin typeface="Arial"/>
              <a:cs typeface="Arial"/>
            </a:endParaRPr>
          </a:p>
        </p:txBody>
      </p:sp>
    </p:spTree>
    <p:extLst>
      <p:ext uri="{BB962C8B-B14F-4D97-AF65-F5344CB8AC3E}">
        <p14:creationId xmlns:p14="http://schemas.microsoft.com/office/powerpoint/2010/main" val="1858933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511798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790491" y="415022"/>
            <a:ext cx="8229600" cy="87786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US" sz="3000" dirty="0" smtClean="0"/>
              <a:t>The current workforce</a:t>
            </a:r>
            <a:endParaRPr lang="en-US" sz="3000" dirty="0">
              <a:latin typeface="Arial"/>
              <a:cs typeface="Arial"/>
            </a:endParaRPr>
          </a:p>
        </p:txBody>
      </p:sp>
      <p:cxnSp>
        <p:nvCxnSpPr>
          <p:cNvPr id="9" name="Straight Connector 8"/>
          <p:cNvCxnSpPr/>
          <p:nvPr/>
        </p:nvCxnSpPr>
        <p:spPr>
          <a:xfrm>
            <a:off x="864973" y="415022"/>
            <a:ext cx="535459"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90492" y="1627894"/>
            <a:ext cx="2927415" cy="769441"/>
          </a:xfrm>
          <a:prstGeom prst="rect">
            <a:avLst/>
          </a:prstGeom>
          <a:noFill/>
        </p:spPr>
        <p:txBody>
          <a:bodyPr wrap="square" rtlCol="0">
            <a:spAutoFit/>
          </a:bodyPr>
          <a:lstStyle/>
          <a:p>
            <a:r>
              <a:rPr lang="en-NZ" sz="3200" b="1" dirty="0" smtClean="0">
                <a:solidFill>
                  <a:srgbClr val="21A3D9"/>
                </a:solidFill>
              </a:rPr>
              <a:t>45% </a:t>
            </a:r>
          </a:p>
          <a:p>
            <a:r>
              <a:rPr lang="en-NZ" sz="1200" dirty="0">
                <a:solidFill>
                  <a:srgbClr val="2C2C2C"/>
                </a:solidFill>
              </a:rPr>
              <a:t>N</a:t>
            </a:r>
            <a:r>
              <a:rPr lang="en-NZ" sz="1200" dirty="0" smtClean="0">
                <a:solidFill>
                  <a:srgbClr val="2C2C2C"/>
                </a:solidFill>
              </a:rPr>
              <a:t>o post-school qualifications</a:t>
            </a:r>
            <a:endParaRPr lang="en-NZ" sz="1200" b="1" dirty="0">
              <a:solidFill>
                <a:srgbClr val="2C2C2C"/>
              </a:solidFill>
            </a:endParaRPr>
          </a:p>
        </p:txBody>
      </p:sp>
      <p:sp>
        <p:nvSpPr>
          <p:cNvPr id="15" name="TextBox 14"/>
          <p:cNvSpPr txBox="1"/>
          <p:nvPr/>
        </p:nvSpPr>
        <p:spPr>
          <a:xfrm>
            <a:off x="790492" y="2592006"/>
            <a:ext cx="2927415" cy="800219"/>
          </a:xfrm>
          <a:prstGeom prst="rect">
            <a:avLst/>
          </a:prstGeom>
          <a:noFill/>
        </p:spPr>
        <p:txBody>
          <a:bodyPr wrap="square" rtlCol="0">
            <a:spAutoFit/>
          </a:bodyPr>
          <a:lstStyle/>
          <a:p>
            <a:r>
              <a:rPr lang="en-NZ" sz="3200" b="1" dirty="0" smtClean="0">
                <a:solidFill>
                  <a:srgbClr val="21A3D9"/>
                </a:solidFill>
              </a:rPr>
              <a:t>25% </a:t>
            </a:r>
          </a:p>
          <a:p>
            <a:r>
              <a:rPr lang="en-NZ" sz="1200" dirty="0" smtClean="0"/>
              <a:t>Aged 55</a:t>
            </a:r>
            <a:r>
              <a:rPr lang="en-NZ" sz="1400" dirty="0" smtClean="0"/>
              <a:t>+</a:t>
            </a:r>
            <a:endParaRPr lang="en-NZ" sz="1400" dirty="0"/>
          </a:p>
        </p:txBody>
      </p:sp>
      <p:graphicFrame>
        <p:nvGraphicFramePr>
          <p:cNvPr id="3" name="Diagram 2"/>
          <p:cNvGraphicFramePr/>
          <p:nvPr>
            <p:extLst>
              <p:ext uri="{D42A27DB-BD31-4B8C-83A1-F6EECF244321}">
                <p14:modId xmlns:p14="http://schemas.microsoft.com/office/powerpoint/2010/main" val="1174769198"/>
              </p:ext>
            </p:extLst>
          </p:nvPr>
        </p:nvGraphicFramePr>
        <p:xfrm>
          <a:off x="3279159" y="1590027"/>
          <a:ext cx="6096000" cy="3386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p:cNvSpPr txBox="1"/>
          <p:nvPr/>
        </p:nvSpPr>
        <p:spPr>
          <a:xfrm>
            <a:off x="790492" y="3556117"/>
            <a:ext cx="3126753" cy="954107"/>
          </a:xfrm>
          <a:prstGeom prst="rect">
            <a:avLst/>
          </a:prstGeom>
          <a:noFill/>
        </p:spPr>
        <p:txBody>
          <a:bodyPr wrap="square" rtlCol="0">
            <a:spAutoFit/>
          </a:bodyPr>
          <a:lstStyle/>
          <a:p>
            <a:r>
              <a:rPr lang="en-NZ" sz="3200" b="1" dirty="0" smtClean="0">
                <a:solidFill>
                  <a:srgbClr val="21A3D9"/>
                </a:solidFill>
              </a:rPr>
              <a:t>Diversity</a:t>
            </a:r>
          </a:p>
          <a:p>
            <a:r>
              <a:rPr lang="en-NZ" sz="1200" b="1" dirty="0" smtClean="0"/>
              <a:t>Opportunity: </a:t>
            </a:r>
            <a:r>
              <a:rPr lang="en-NZ" sz="1200" dirty="0" smtClean="0"/>
              <a:t>75%+ of the </a:t>
            </a:r>
            <a:br>
              <a:rPr lang="en-NZ" sz="1200" dirty="0" smtClean="0"/>
            </a:br>
            <a:r>
              <a:rPr lang="en-NZ" sz="1200" dirty="0" smtClean="0"/>
              <a:t>workforce male European</a:t>
            </a:r>
            <a:endParaRPr lang="en-NZ" sz="1200" dirty="0"/>
          </a:p>
        </p:txBody>
      </p:sp>
      <p:sp>
        <p:nvSpPr>
          <p:cNvPr id="17" name="TextBox 16"/>
          <p:cNvSpPr txBox="1"/>
          <p:nvPr/>
        </p:nvSpPr>
        <p:spPr>
          <a:xfrm>
            <a:off x="4641691" y="2602010"/>
            <a:ext cx="3492710" cy="954107"/>
          </a:xfrm>
          <a:prstGeom prst="rect">
            <a:avLst/>
          </a:prstGeom>
          <a:noFill/>
        </p:spPr>
        <p:txBody>
          <a:bodyPr wrap="square" rtlCol="0">
            <a:spAutoFit/>
          </a:bodyPr>
          <a:lstStyle/>
          <a:p>
            <a:pPr algn="ctr"/>
            <a:r>
              <a:rPr lang="en-NZ" sz="2800" b="1" dirty="0" smtClean="0">
                <a:solidFill>
                  <a:srgbClr val="21A3D9"/>
                </a:solidFill>
              </a:rPr>
              <a:t>Value of </a:t>
            </a:r>
            <a:br>
              <a:rPr lang="en-NZ" sz="2800" b="1" dirty="0" smtClean="0">
                <a:solidFill>
                  <a:srgbClr val="21A3D9"/>
                </a:solidFill>
              </a:rPr>
            </a:br>
            <a:r>
              <a:rPr lang="en-NZ" sz="2800" b="1" dirty="0" smtClean="0">
                <a:solidFill>
                  <a:srgbClr val="21A3D9"/>
                </a:solidFill>
              </a:rPr>
              <a:t>training </a:t>
            </a:r>
          </a:p>
        </p:txBody>
      </p:sp>
    </p:spTree>
    <p:extLst>
      <p:ext uri="{BB962C8B-B14F-4D97-AF65-F5344CB8AC3E}">
        <p14:creationId xmlns:p14="http://schemas.microsoft.com/office/powerpoint/2010/main" val="1651270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2232" y="737957"/>
            <a:ext cx="8229600" cy="877863"/>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NZ" sz="3200" dirty="0" smtClean="0"/>
              <a:t>Representation </a:t>
            </a:r>
            <a:r>
              <a:rPr lang="en-NZ" sz="3200" dirty="0"/>
              <a:t>of Maori in </a:t>
            </a:r>
            <a:r>
              <a:rPr lang="en-NZ" sz="3200" dirty="0" smtClean="0"/>
              <a:t>Competenz-related sectors</a:t>
            </a:r>
            <a:endParaRPr lang="en-US" sz="3000" dirty="0">
              <a:latin typeface="Arial"/>
              <a:cs typeface="Arial"/>
            </a:endParaRPr>
          </a:p>
        </p:txBody>
      </p:sp>
      <p:graphicFrame>
        <p:nvGraphicFramePr>
          <p:cNvPr id="6" name="Table 5"/>
          <p:cNvGraphicFramePr>
            <a:graphicFrameLocks noGrp="1"/>
          </p:cNvGraphicFramePr>
          <p:nvPr>
            <p:extLst>
              <p:ext uri="{D42A27DB-BD31-4B8C-83A1-F6EECF244321}">
                <p14:modId xmlns:p14="http://schemas.microsoft.com/office/powerpoint/2010/main" val="498998869"/>
              </p:ext>
            </p:extLst>
          </p:nvPr>
        </p:nvGraphicFramePr>
        <p:xfrm>
          <a:off x="1046375" y="1848490"/>
          <a:ext cx="7088957" cy="2892716"/>
        </p:xfrm>
        <a:graphic>
          <a:graphicData uri="http://schemas.openxmlformats.org/drawingml/2006/table">
            <a:tbl>
              <a:tblPr firstRow="1" firstCol="1" bandRow="1"/>
              <a:tblGrid>
                <a:gridCol w="1376314">
                  <a:extLst>
                    <a:ext uri="{9D8B030D-6E8A-4147-A177-3AD203B41FA5}">
                      <a16:colId xmlns:a16="http://schemas.microsoft.com/office/drawing/2014/main" val="20000"/>
                    </a:ext>
                  </a:extLst>
                </a:gridCol>
                <a:gridCol w="1925980">
                  <a:extLst>
                    <a:ext uri="{9D8B030D-6E8A-4147-A177-3AD203B41FA5}">
                      <a16:colId xmlns:a16="http://schemas.microsoft.com/office/drawing/2014/main" val="20001"/>
                    </a:ext>
                  </a:extLst>
                </a:gridCol>
                <a:gridCol w="1863595">
                  <a:extLst>
                    <a:ext uri="{9D8B030D-6E8A-4147-A177-3AD203B41FA5}">
                      <a16:colId xmlns:a16="http://schemas.microsoft.com/office/drawing/2014/main" val="20002"/>
                    </a:ext>
                  </a:extLst>
                </a:gridCol>
                <a:gridCol w="1923068">
                  <a:extLst>
                    <a:ext uri="{9D8B030D-6E8A-4147-A177-3AD203B41FA5}">
                      <a16:colId xmlns:a16="http://schemas.microsoft.com/office/drawing/2014/main" val="20003"/>
                    </a:ext>
                  </a:extLst>
                </a:gridCol>
              </a:tblGrid>
              <a:tr h="499622">
                <a:tc>
                  <a:txBody>
                    <a:bodyPr/>
                    <a:lstStyle/>
                    <a:p>
                      <a:pPr algn="l">
                        <a:lnSpc>
                          <a:spcPct val="115000"/>
                        </a:lnSpc>
                        <a:spcAft>
                          <a:spcPts val="0"/>
                        </a:spcAft>
                      </a:pPr>
                      <a:r>
                        <a:rPr lang="en-NZ" sz="1100" b="1" dirty="0">
                          <a:solidFill>
                            <a:srgbClr val="21A3D9"/>
                          </a:solidFill>
                          <a:effectLst/>
                          <a:latin typeface="+mj-lt"/>
                          <a:ea typeface="Calibri"/>
                          <a:cs typeface="Times New Roman"/>
                        </a:rPr>
                        <a:t>Sector</a:t>
                      </a:r>
                      <a:endParaRPr lang="en-NZ" sz="1100" dirty="0">
                        <a:solidFill>
                          <a:srgbClr val="21A3D9"/>
                        </a:solidFill>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0"/>
                        </a:spcAft>
                      </a:pPr>
                      <a:r>
                        <a:rPr lang="en-NZ" sz="1100" b="1" dirty="0">
                          <a:solidFill>
                            <a:srgbClr val="21A3D9"/>
                          </a:solidFill>
                          <a:effectLst/>
                          <a:latin typeface="+mj-lt"/>
                          <a:ea typeface="Calibri"/>
                          <a:cs typeface="Times New Roman"/>
                        </a:rPr>
                        <a:t>% of </a:t>
                      </a:r>
                      <a:r>
                        <a:rPr lang="en-NZ" sz="1100" b="1" dirty="0" smtClean="0">
                          <a:solidFill>
                            <a:srgbClr val="21A3D9"/>
                          </a:solidFill>
                          <a:effectLst/>
                          <a:latin typeface="+mj-lt"/>
                          <a:ea typeface="Calibri"/>
                          <a:cs typeface="Times New Roman"/>
                        </a:rPr>
                        <a:t>entire sector </a:t>
                      </a:r>
                      <a:r>
                        <a:rPr lang="en-NZ" sz="1100" b="1" dirty="0">
                          <a:solidFill>
                            <a:srgbClr val="21A3D9"/>
                          </a:solidFill>
                          <a:effectLst/>
                          <a:latin typeface="+mj-lt"/>
                          <a:ea typeface="Calibri"/>
                          <a:cs typeface="Times New Roman"/>
                        </a:rPr>
                        <a:t>(2013)</a:t>
                      </a:r>
                      <a:endParaRPr lang="en-NZ" sz="1100" dirty="0">
                        <a:solidFill>
                          <a:srgbClr val="21A3D9"/>
                        </a:solidFill>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0"/>
                        </a:spcAft>
                      </a:pPr>
                      <a:r>
                        <a:rPr lang="en-NZ" sz="1100" b="1" dirty="0">
                          <a:solidFill>
                            <a:srgbClr val="21A3D9"/>
                          </a:solidFill>
                          <a:effectLst/>
                          <a:latin typeface="+mj-lt"/>
                          <a:ea typeface="Calibri"/>
                          <a:cs typeface="Times New Roman"/>
                        </a:rPr>
                        <a:t>% of all </a:t>
                      </a:r>
                      <a:r>
                        <a:rPr lang="en-NZ" sz="1100" b="1" dirty="0" smtClean="0">
                          <a:solidFill>
                            <a:srgbClr val="21A3D9"/>
                          </a:solidFill>
                          <a:effectLst/>
                          <a:latin typeface="+mj-lt"/>
                          <a:ea typeface="Calibri"/>
                          <a:cs typeface="Times New Roman"/>
                        </a:rPr>
                        <a:t>Competenz </a:t>
                      </a:r>
                      <a:r>
                        <a:rPr lang="en-NZ" sz="1100" b="1" dirty="0">
                          <a:solidFill>
                            <a:srgbClr val="21A3D9"/>
                          </a:solidFill>
                          <a:effectLst/>
                          <a:latin typeface="+mj-lt"/>
                          <a:ea typeface="Calibri"/>
                          <a:cs typeface="Times New Roman"/>
                        </a:rPr>
                        <a:t>l</a:t>
                      </a:r>
                      <a:r>
                        <a:rPr lang="en-NZ" sz="1100" b="1" dirty="0" smtClean="0">
                          <a:solidFill>
                            <a:srgbClr val="21A3D9"/>
                          </a:solidFill>
                          <a:effectLst/>
                          <a:latin typeface="+mj-lt"/>
                          <a:ea typeface="Calibri"/>
                          <a:cs typeface="Times New Roman"/>
                        </a:rPr>
                        <a:t>earners (</a:t>
                      </a:r>
                      <a:r>
                        <a:rPr lang="en-NZ" sz="1100" b="1" dirty="0">
                          <a:solidFill>
                            <a:srgbClr val="21A3D9"/>
                          </a:solidFill>
                          <a:effectLst/>
                          <a:latin typeface="+mj-lt"/>
                          <a:ea typeface="Calibri"/>
                          <a:cs typeface="Times New Roman"/>
                        </a:rPr>
                        <a:t>2017) </a:t>
                      </a:r>
                      <a:endParaRPr lang="en-NZ" sz="1100" dirty="0">
                        <a:solidFill>
                          <a:srgbClr val="21A3D9"/>
                        </a:solidFill>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0"/>
                        </a:spcAft>
                      </a:pPr>
                      <a:r>
                        <a:rPr lang="en-NZ" sz="1100" b="1" dirty="0">
                          <a:solidFill>
                            <a:srgbClr val="21A3D9"/>
                          </a:solidFill>
                          <a:effectLst/>
                          <a:latin typeface="+mj-lt"/>
                          <a:ea typeface="Calibri"/>
                          <a:cs typeface="Times New Roman"/>
                        </a:rPr>
                        <a:t>% of all </a:t>
                      </a:r>
                      <a:r>
                        <a:rPr lang="en-NZ" sz="1100" b="1" dirty="0" smtClean="0">
                          <a:solidFill>
                            <a:srgbClr val="21A3D9"/>
                          </a:solidFill>
                          <a:effectLst/>
                          <a:latin typeface="+mj-lt"/>
                          <a:ea typeface="Calibri"/>
                          <a:cs typeface="Times New Roman"/>
                        </a:rPr>
                        <a:t>Competenz </a:t>
                      </a:r>
                      <a:r>
                        <a:rPr lang="en-NZ" sz="1100" b="1" dirty="0">
                          <a:solidFill>
                            <a:srgbClr val="21A3D9"/>
                          </a:solidFill>
                          <a:effectLst/>
                          <a:latin typeface="+mj-lt"/>
                          <a:ea typeface="Calibri"/>
                          <a:cs typeface="Times New Roman"/>
                        </a:rPr>
                        <a:t>L4+ </a:t>
                      </a:r>
                      <a:r>
                        <a:rPr lang="en-NZ" sz="1100" b="1" dirty="0" smtClean="0">
                          <a:solidFill>
                            <a:srgbClr val="21A3D9"/>
                          </a:solidFill>
                          <a:effectLst/>
                          <a:latin typeface="+mj-lt"/>
                          <a:ea typeface="Calibri"/>
                          <a:cs typeface="Times New Roman"/>
                        </a:rPr>
                        <a:t>learners (2017)</a:t>
                      </a:r>
                      <a:endParaRPr lang="en-NZ" sz="1100" dirty="0">
                        <a:solidFill>
                          <a:srgbClr val="21A3D9"/>
                        </a:solidFill>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98849">
                <a:tc>
                  <a:txBody>
                    <a:bodyPr/>
                    <a:lstStyle/>
                    <a:p>
                      <a:pPr>
                        <a:lnSpc>
                          <a:spcPct val="115000"/>
                        </a:lnSpc>
                        <a:spcAft>
                          <a:spcPts val="0"/>
                        </a:spcAft>
                      </a:pPr>
                      <a:r>
                        <a:rPr lang="en-NZ" sz="1100" b="1" dirty="0">
                          <a:effectLst/>
                          <a:latin typeface="+mj-lt"/>
                          <a:ea typeface="Calibri"/>
                          <a:cs typeface="Times New Roman"/>
                        </a:rPr>
                        <a:t>Forestry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a:effectLst/>
                          <a:latin typeface="+mj-lt"/>
                          <a:ea typeface="Calibri"/>
                          <a:cs typeface="Times New Roman"/>
                        </a:rPr>
                        <a:t>30%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a:effectLst/>
                          <a:latin typeface="+mj-lt"/>
                          <a:ea typeface="Calibri"/>
                          <a:cs typeface="Times New Roman"/>
                        </a:rPr>
                        <a:t>38%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a:effectLst/>
                          <a:latin typeface="+mj-lt"/>
                          <a:ea typeface="Calibri"/>
                          <a:cs typeface="Times New Roman"/>
                        </a:rPr>
                        <a:t>36%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98849">
                <a:tc>
                  <a:txBody>
                    <a:bodyPr/>
                    <a:lstStyle/>
                    <a:p>
                      <a:pPr>
                        <a:lnSpc>
                          <a:spcPct val="115000"/>
                        </a:lnSpc>
                        <a:spcAft>
                          <a:spcPts val="0"/>
                        </a:spcAft>
                      </a:pPr>
                      <a:r>
                        <a:rPr lang="en-NZ" sz="1100" b="1" dirty="0">
                          <a:effectLst/>
                          <a:latin typeface="+mj-lt"/>
                          <a:ea typeface="Calibri"/>
                          <a:cs typeface="Times New Roman"/>
                        </a:rPr>
                        <a:t>Woodman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a:effectLst/>
                          <a:latin typeface="+mj-lt"/>
                          <a:ea typeface="Calibri"/>
                          <a:cs typeface="Times New Roman"/>
                        </a:rPr>
                        <a:t>24%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a:effectLst/>
                          <a:latin typeface="+mj-lt"/>
                          <a:ea typeface="Calibri"/>
                          <a:cs typeface="Times New Roman"/>
                        </a:rPr>
                        <a:t>41%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a:effectLst/>
                          <a:latin typeface="+mj-lt"/>
                          <a:ea typeface="Calibri"/>
                          <a:cs typeface="Times New Roman"/>
                        </a:rPr>
                        <a:t>41%</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98849">
                <a:tc>
                  <a:txBody>
                    <a:bodyPr/>
                    <a:lstStyle/>
                    <a:p>
                      <a:pPr>
                        <a:lnSpc>
                          <a:spcPct val="115000"/>
                        </a:lnSpc>
                        <a:spcAft>
                          <a:spcPts val="0"/>
                        </a:spcAft>
                      </a:pPr>
                      <a:r>
                        <a:rPr lang="en-NZ" sz="1100" b="1" dirty="0">
                          <a:effectLst/>
                          <a:latin typeface="+mj-lt"/>
                          <a:ea typeface="Calibri"/>
                          <a:cs typeface="Times New Roman"/>
                        </a:rPr>
                        <a:t>Retail </a:t>
                      </a:r>
                      <a:r>
                        <a:rPr lang="en-NZ" sz="1100" b="1" dirty="0" smtClean="0">
                          <a:effectLst/>
                          <a:latin typeface="+mj-lt"/>
                          <a:ea typeface="Calibri"/>
                          <a:cs typeface="Times New Roman"/>
                        </a:rPr>
                        <a:t>meat</a:t>
                      </a:r>
                      <a:endParaRPr lang="en-NZ" sz="1100" b="1"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a:effectLst/>
                          <a:latin typeface="+mj-lt"/>
                          <a:ea typeface="Calibri"/>
                          <a:cs typeface="Times New Roman"/>
                        </a:rPr>
                        <a:t>14.7%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a:effectLst/>
                          <a:latin typeface="+mj-lt"/>
                          <a:ea typeface="Calibri"/>
                          <a:cs typeface="Times New Roman"/>
                        </a:rPr>
                        <a:t>18%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a:effectLst/>
                          <a:latin typeface="+mj-lt"/>
                          <a:ea typeface="Calibri"/>
                          <a:cs typeface="Times New Roman"/>
                        </a:rPr>
                        <a:t>20%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98849">
                <a:tc>
                  <a:txBody>
                    <a:bodyPr/>
                    <a:lstStyle/>
                    <a:p>
                      <a:pPr>
                        <a:lnSpc>
                          <a:spcPct val="115000"/>
                        </a:lnSpc>
                        <a:spcAft>
                          <a:spcPts val="0"/>
                        </a:spcAft>
                      </a:pPr>
                      <a:r>
                        <a:rPr lang="en-NZ" sz="1100" b="1" dirty="0">
                          <a:effectLst/>
                          <a:latin typeface="+mj-lt"/>
                          <a:ea typeface="Calibri"/>
                          <a:cs typeface="Times New Roman"/>
                        </a:rPr>
                        <a:t>Food and </a:t>
                      </a:r>
                      <a:r>
                        <a:rPr lang="en-NZ" sz="1100" b="1" dirty="0" smtClean="0">
                          <a:effectLst/>
                          <a:latin typeface="+mj-lt"/>
                          <a:ea typeface="Calibri"/>
                          <a:cs typeface="Times New Roman"/>
                        </a:rPr>
                        <a:t>beverage</a:t>
                      </a:r>
                      <a:endParaRPr lang="en-NZ" sz="1100" b="1"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a:effectLst/>
                          <a:latin typeface="+mj-lt"/>
                          <a:ea typeface="Calibri"/>
                          <a:cs typeface="Times New Roman"/>
                        </a:rPr>
                        <a:t>14.6%</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a:effectLst/>
                          <a:latin typeface="+mj-lt"/>
                          <a:ea typeface="Calibri"/>
                          <a:cs typeface="Times New Roman"/>
                        </a:rPr>
                        <a:t>19%</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a:effectLst/>
                          <a:latin typeface="+mj-lt"/>
                          <a:ea typeface="Calibri"/>
                          <a:cs typeface="Times New Roman"/>
                        </a:rPr>
                        <a:t>n/a</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398849">
                <a:tc>
                  <a:txBody>
                    <a:bodyPr/>
                    <a:lstStyle/>
                    <a:p>
                      <a:pPr>
                        <a:lnSpc>
                          <a:spcPct val="115000"/>
                        </a:lnSpc>
                        <a:spcAft>
                          <a:spcPts val="0"/>
                        </a:spcAft>
                      </a:pPr>
                      <a:r>
                        <a:rPr lang="en-NZ" sz="1100" b="1" dirty="0" smtClean="0">
                          <a:effectLst/>
                          <a:latin typeface="+mj-lt"/>
                          <a:ea typeface="Calibri"/>
                          <a:cs typeface="Times New Roman"/>
                        </a:rPr>
                        <a:t>Rail</a:t>
                      </a:r>
                      <a:endParaRPr lang="en-NZ" sz="1100" b="1"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15.4%</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7%</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8%</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8849">
                <a:tc>
                  <a:txBody>
                    <a:bodyPr/>
                    <a:lstStyle/>
                    <a:p>
                      <a:pPr>
                        <a:lnSpc>
                          <a:spcPct val="115000"/>
                        </a:lnSpc>
                        <a:spcAft>
                          <a:spcPts val="0"/>
                        </a:spcAft>
                      </a:pPr>
                      <a:r>
                        <a:rPr lang="en-NZ" sz="1100" b="1" dirty="0">
                          <a:effectLst/>
                          <a:latin typeface="+mj-lt"/>
                          <a:ea typeface="Calibri"/>
                          <a:cs typeface="Times New Roman"/>
                        </a:rPr>
                        <a:t>All 36 </a:t>
                      </a:r>
                      <a:r>
                        <a:rPr lang="en-NZ" sz="1100" b="1" dirty="0" smtClean="0">
                          <a:effectLst/>
                          <a:latin typeface="+mj-lt"/>
                          <a:ea typeface="Calibri"/>
                          <a:cs typeface="Times New Roman"/>
                        </a:rPr>
                        <a:t>Competenz sectors</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b="1">
                          <a:effectLst/>
                          <a:latin typeface="+mj-lt"/>
                          <a:ea typeface="Calibri"/>
                          <a:cs typeface="Times New Roman"/>
                        </a:rPr>
                        <a:t>12.5%</a:t>
                      </a:r>
                      <a:endParaRPr lang="en-NZ" sz="110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b="1">
                          <a:effectLst/>
                          <a:latin typeface="+mj-lt"/>
                          <a:ea typeface="Calibri"/>
                          <a:cs typeface="Times New Roman"/>
                        </a:rPr>
                        <a:t>21%</a:t>
                      </a:r>
                      <a:endParaRPr lang="en-NZ" sz="110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b="1" dirty="0">
                          <a:effectLst/>
                          <a:latin typeface="+mj-lt"/>
                          <a:ea typeface="Calibri"/>
                          <a:cs typeface="Times New Roman"/>
                        </a:rPr>
                        <a:t>20%</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7" name="Rectangle 2"/>
          <p:cNvSpPr>
            <a:spLocks noChangeArrowheads="1"/>
          </p:cNvSpPr>
          <p:nvPr/>
        </p:nvSpPr>
        <p:spPr bwMode="auto">
          <a:xfrm>
            <a:off x="1793875" y="24479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8728853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6972248"/>
              </p:ext>
            </p:extLst>
          </p:nvPr>
        </p:nvGraphicFramePr>
        <p:xfrm>
          <a:off x="1046375" y="1706250"/>
          <a:ext cx="7088957" cy="2997829"/>
        </p:xfrm>
        <a:graphic>
          <a:graphicData uri="http://schemas.openxmlformats.org/drawingml/2006/table">
            <a:tbl>
              <a:tblPr firstRow="1" firstCol="1" bandRow="1"/>
              <a:tblGrid>
                <a:gridCol w="1376314">
                  <a:extLst>
                    <a:ext uri="{9D8B030D-6E8A-4147-A177-3AD203B41FA5}">
                      <a16:colId xmlns:a16="http://schemas.microsoft.com/office/drawing/2014/main" val="20000"/>
                    </a:ext>
                  </a:extLst>
                </a:gridCol>
                <a:gridCol w="1925980">
                  <a:extLst>
                    <a:ext uri="{9D8B030D-6E8A-4147-A177-3AD203B41FA5}">
                      <a16:colId xmlns:a16="http://schemas.microsoft.com/office/drawing/2014/main" val="20001"/>
                    </a:ext>
                  </a:extLst>
                </a:gridCol>
                <a:gridCol w="1863595">
                  <a:extLst>
                    <a:ext uri="{9D8B030D-6E8A-4147-A177-3AD203B41FA5}">
                      <a16:colId xmlns:a16="http://schemas.microsoft.com/office/drawing/2014/main" val="20002"/>
                    </a:ext>
                  </a:extLst>
                </a:gridCol>
                <a:gridCol w="1923068">
                  <a:extLst>
                    <a:ext uri="{9D8B030D-6E8A-4147-A177-3AD203B41FA5}">
                      <a16:colId xmlns:a16="http://schemas.microsoft.com/office/drawing/2014/main" val="20003"/>
                    </a:ext>
                  </a:extLst>
                </a:gridCol>
              </a:tblGrid>
              <a:tr h="517777">
                <a:tc>
                  <a:txBody>
                    <a:bodyPr/>
                    <a:lstStyle/>
                    <a:p>
                      <a:pPr algn="l">
                        <a:lnSpc>
                          <a:spcPct val="115000"/>
                        </a:lnSpc>
                        <a:spcAft>
                          <a:spcPts val="0"/>
                        </a:spcAft>
                      </a:pPr>
                      <a:r>
                        <a:rPr lang="en-NZ" sz="1100" b="1" dirty="0">
                          <a:solidFill>
                            <a:srgbClr val="21A3D9"/>
                          </a:solidFill>
                          <a:effectLst/>
                          <a:latin typeface="+mj-lt"/>
                          <a:ea typeface="Calibri"/>
                          <a:cs typeface="Times New Roman"/>
                        </a:rPr>
                        <a:t>Sector</a:t>
                      </a:r>
                      <a:endParaRPr lang="en-NZ" sz="1100" dirty="0">
                        <a:solidFill>
                          <a:srgbClr val="21A3D9"/>
                        </a:solidFill>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0"/>
                        </a:spcAft>
                      </a:pPr>
                      <a:r>
                        <a:rPr lang="en-NZ" sz="1100" b="1" dirty="0">
                          <a:solidFill>
                            <a:srgbClr val="21A3D9"/>
                          </a:solidFill>
                          <a:effectLst/>
                          <a:latin typeface="+mj-lt"/>
                          <a:ea typeface="Calibri"/>
                          <a:cs typeface="Times New Roman"/>
                        </a:rPr>
                        <a:t>% of </a:t>
                      </a:r>
                      <a:r>
                        <a:rPr lang="en-NZ" sz="1100" b="1" dirty="0" smtClean="0">
                          <a:solidFill>
                            <a:srgbClr val="21A3D9"/>
                          </a:solidFill>
                          <a:effectLst/>
                          <a:latin typeface="+mj-lt"/>
                          <a:ea typeface="Calibri"/>
                          <a:cs typeface="Times New Roman"/>
                        </a:rPr>
                        <a:t>entire sector </a:t>
                      </a:r>
                      <a:r>
                        <a:rPr lang="en-NZ" sz="1100" b="1" dirty="0">
                          <a:solidFill>
                            <a:srgbClr val="21A3D9"/>
                          </a:solidFill>
                          <a:effectLst/>
                          <a:latin typeface="+mj-lt"/>
                          <a:ea typeface="Calibri"/>
                          <a:cs typeface="Times New Roman"/>
                        </a:rPr>
                        <a:t>(2013)</a:t>
                      </a:r>
                      <a:endParaRPr lang="en-NZ" sz="1100" dirty="0">
                        <a:solidFill>
                          <a:srgbClr val="21A3D9"/>
                        </a:solidFill>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0"/>
                        </a:spcAft>
                      </a:pPr>
                      <a:r>
                        <a:rPr lang="en-NZ" sz="1100" b="1" dirty="0">
                          <a:solidFill>
                            <a:srgbClr val="21A3D9"/>
                          </a:solidFill>
                          <a:effectLst/>
                          <a:latin typeface="+mj-lt"/>
                          <a:ea typeface="Calibri"/>
                          <a:cs typeface="Times New Roman"/>
                        </a:rPr>
                        <a:t>% of all </a:t>
                      </a:r>
                      <a:r>
                        <a:rPr lang="en-NZ" sz="1100" b="1" dirty="0" smtClean="0">
                          <a:solidFill>
                            <a:srgbClr val="21A3D9"/>
                          </a:solidFill>
                          <a:effectLst/>
                          <a:latin typeface="+mj-lt"/>
                          <a:ea typeface="Calibri"/>
                          <a:cs typeface="Times New Roman"/>
                        </a:rPr>
                        <a:t>Competenz </a:t>
                      </a:r>
                      <a:r>
                        <a:rPr lang="en-NZ" sz="1100" b="1" dirty="0">
                          <a:solidFill>
                            <a:srgbClr val="21A3D9"/>
                          </a:solidFill>
                          <a:effectLst/>
                          <a:latin typeface="+mj-lt"/>
                          <a:ea typeface="Calibri"/>
                          <a:cs typeface="Times New Roman"/>
                        </a:rPr>
                        <a:t>l</a:t>
                      </a:r>
                      <a:r>
                        <a:rPr lang="en-NZ" sz="1100" b="1" dirty="0" smtClean="0">
                          <a:solidFill>
                            <a:srgbClr val="21A3D9"/>
                          </a:solidFill>
                          <a:effectLst/>
                          <a:latin typeface="+mj-lt"/>
                          <a:ea typeface="Calibri"/>
                          <a:cs typeface="Times New Roman"/>
                        </a:rPr>
                        <a:t>earners (</a:t>
                      </a:r>
                      <a:r>
                        <a:rPr lang="en-NZ" sz="1100" b="1" dirty="0">
                          <a:solidFill>
                            <a:srgbClr val="21A3D9"/>
                          </a:solidFill>
                          <a:effectLst/>
                          <a:latin typeface="+mj-lt"/>
                          <a:ea typeface="Calibri"/>
                          <a:cs typeface="Times New Roman"/>
                        </a:rPr>
                        <a:t>2017) </a:t>
                      </a:r>
                      <a:endParaRPr lang="en-NZ" sz="1100" dirty="0">
                        <a:solidFill>
                          <a:srgbClr val="21A3D9"/>
                        </a:solidFill>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15000"/>
                        </a:lnSpc>
                        <a:spcAft>
                          <a:spcPts val="0"/>
                        </a:spcAft>
                      </a:pPr>
                      <a:r>
                        <a:rPr lang="en-NZ" sz="1100" b="1" dirty="0">
                          <a:solidFill>
                            <a:srgbClr val="21A3D9"/>
                          </a:solidFill>
                          <a:effectLst/>
                          <a:latin typeface="+mj-lt"/>
                          <a:ea typeface="Calibri"/>
                          <a:cs typeface="Times New Roman"/>
                        </a:rPr>
                        <a:t>% of all </a:t>
                      </a:r>
                      <a:r>
                        <a:rPr lang="en-NZ" sz="1100" b="1" dirty="0" smtClean="0">
                          <a:solidFill>
                            <a:srgbClr val="21A3D9"/>
                          </a:solidFill>
                          <a:effectLst/>
                          <a:latin typeface="+mj-lt"/>
                          <a:ea typeface="Calibri"/>
                          <a:cs typeface="Times New Roman"/>
                        </a:rPr>
                        <a:t>Competenz </a:t>
                      </a:r>
                      <a:r>
                        <a:rPr lang="en-NZ" sz="1100" b="1" dirty="0">
                          <a:solidFill>
                            <a:srgbClr val="21A3D9"/>
                          </a:solidFill>
                          <a:effectLst/>
                          <a:latin typeface="+mj-lt"/>
                          <a:ea typeface="Calibri"/>
                          <a:cs typeface="Times New Roman"/>
                        </a:rPr>
                        <a:t>L4+ </a:t>
                      </a:r>
                      <a:r>
                        <a:rPr lang="en-NZ" sz="1100" b="1" dirty="0" smtClean="0">
                          <a:solidFill>
                            <a:srgbClr val="21A3D9"/>
                          </a:solidFill>
                          <a:effectLst/>
                          <a:latin typeface="+mj-lt"/>
                          <a:ea typeface="Calibri"/>
                          <a:cs typeface="Times New Roman"/>
                        </a:rPr>
                        <a:t>learners (2017)</a:t>
                      </a:r>
                      <a:endParaRPr lang="en-NZ" sz="1100" dirty="0">
                        <a:solidFill>
                          <a:srgbClr val="21A3D9"/>
                        </a:solidFill>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13342">
                <a:tc>
                  <a:txBody>
                    <a:bodyPr/>
                    <a:lstStyle/>
                    <a:p>
                      <a:pPr>
                        <a:lnSpc>
                          <a:spcPct val="115000"/>
                        </a:lnSpc>
                        <a:spcAft>
                          <a:spcPts val="0"/>
                        </a:spcAft>
                      </a:pPr>
                      <a:r>
                        <a:rPr lang="en-NZ" sz="1100" b="1" dirty="0" smtClean="0">
                          <a:effectLst/>
                          <a:latin typeface="+mj-lt"/>
                          <a:ea typeface="Calibri"/>
                          <a:cs typeface="Times New Roman"/>
                        </a:rPr>
                        <a:t>Mechanical engineering</a:t>
                      </a:r>
                      <a:endParaRPr lang="en-NZ" sz="1100" b="1"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11.1%</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13%</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13%</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413342">
                <a:tc>
                  <a:txBody>
                    <a:bodyPr/>
                    <a:lstStyle/>
                    <a:p>
                      <a:pPr>
                        <a:lnSpc>
                          <a:spcPct val="115000"/>
                        </a:lnSpc>
                        <a:spcAft>
                          <a:spcPts val="0"/>
                        </a:spcAft>
                      </a:pPr>
                      <a:r>
                        <a:rPr lang="en-NZ" sz="1100" b="1" dirty="0" smtClean="0">
                          <a:effectLst/>
                          <a:latin typeface="+mj-lt"/>
                          <a:ea typeface="Calibri"/>
                          <a:cs typeface="Times New Roman"/>
                        </a:rPr>
                        <a:t>Fabrication</a:t>
                      </a:r>
                      <a:endParaRPr lang="en-NZ" sz="1100" b="1"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10.3%</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15%</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15%</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13342">
                <a:tc>
                  <a:txBody>
                    <a:bodyPr/>
                    <a:lstStyle/>
                    <a:p>
                      <a:pPr>
                        <a:lnSpc>
                          <a:spcPct val="115000"/>
                        </a:lnSpc>
                        <a:spcAft>
                          <a:spcPts val="0"/>
                        </a:spcAft>
                      </a:pPr>
                      <a:r>
                        <a:rPr lang="en-NZ" sz="1100" b="1" dirty="0" smtClean="0">
                          <a:effectLst/>
                          <a:latin typeface="+mj-lt"/>
                          <a:ea typeface="Calibri"/>
                          <a:cs typeface="Times New Roman"/>
                        </a:rPr>
                        <a:t>RAC</a:t>
                      </a:r>
                      <a:endParaRPr lang="en-NZ" sz="1100" b="1"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8.2%</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10%</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10%</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413342">
                <a:tc>
                  <a:txBody>
                    <a:bodyPr/>
                    <a:lstStyle/>
                    <a:p>
                      <a:pPr>
                        <a:lnSpc>
                          <a:spcPct val="115000"/>
                        </a:lnSpc>
                        <a:spcAft>
                          <a:spcPts val="0"/>
                        </a:spcAft>
                      </a:pPr>
                      <a:r>
                        <a:rPr lang="en-NZ" sz="1100" b="1" dirty="0" smtClean="0">
                          <a:effectLst/>
                          <a:latin typeface="+mj-lt"/>
                          <a:ea typeface="Calibri"/>
                          <a:cs typeface="Times New Roman"/>
                        </a:rPr>
                        <a:t>HVAC</a:t>
                      </a:r>
                      <a:endParaRPr lang="en-NZ" sz="1100" b="1"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8.2%</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18%</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17%</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13342">
                <a:tc>
                  <a:txBody>
                    <a:bodyPr/>
                    <a:lstStyle/>
                    <a:p>
                      <a:pPr>
                        <a:lnSpc>
                          <a:spcPct val="115000"/>
                        </a:lnSpc>
                        <a:spcAft>
                          <a:spcPts val="0"/>
                        </a:spcAft>
                      </a:pPr>
                      <a:r>
                        <a:rPr lang="en-NZ" sz="1100" b="1" dirty="0" smtClean="0">
                          <a:effectLst/>
                          <a:latin typeface="+mj-lt"/>
                          <a:ea typeface="Calibri"/>
                          <a:cs typeface="Times New Roman"/>
                        </a:rPr>
                        <a:t>General manufacturing</a:t>
                      </a:r>
                      <a:endParaRPr lang="en-NZ" sz="1100" b="1"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9.1%</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21%</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dirty="0" smtClean="0">
                          <a:effectLst/>
                          <a:latin typeface="+mj-lt"/>
                          <a:ea typeface="Calibri"/>
                          <a:cs typeface="Times New Roman"/>
                        </a:rPr>
                        <a:t>17%</a:t>
                      </a: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13342">
                <a:tc>
                  <a:txBody>
                    <a:bodyPr/>
                    <a:lstStyle/>
                    <a:p>
                      <a:pPr>
                        <a:lnSpc>
                          <a:spcPct val="115000"/>
                        </a:lnSpc>
                        <a:spcAft>
                          <a:spcPts val="0"/>
                        </a:spcAft>
                      </a:pPr>
                      <a:r>
                        <a:rPr lang="en-NZ" sz="1100" b="1" dirty="0" smtClean="0">
                          <a:effectLst/>
                          <a:latin typeface="+mj-lt"/>
                          <a:ea typeface="Calibri"/>
                          <a:cs typeface="Times New Roman"/>
                        </a:rPr>
                        <a:t>Total</a:t>
                      </a:r>
                      <a:r>
                        <a:rPr lang="en-NZ" sz="1100" b="1" baseline="0" dirty="0" smtClean="0">
                          <a:effectLst/>
                          <a:latin typeface="+mj-lt"/>
                          <a:ea typeface="Calibri"/>
                          <a:cs typeface="Times New Roman"/>
                        </a:rPr>
                        <a:t> Learners in Competenz</a:t>
                      </a:r>
                      <a:endParaRPr lang="en-NZ" sz="1100" b="1"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endParaRPr lang="en-NZ" sz="1100"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b="1" dirty="0" smtClean="0">
                          <a:effectLst/>
                          <a:latin typeface="+mj-lt"/>
                          <a:ea typeface="Calibri"/>
                          <a:cs typeface="Times New Roman"/>
                        </a:rPr>
                        <a:t>21%</a:t>
                      </a:r>
                      <a:endParaRPr lang="en-NZ" sz="1100" b="1"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NZ" sz="1100" b="1" dirty="0" smtClean="0">
                          <a:effectLst/>
                          <a:latin typeface="+mj-lt"/>
                          <a:ea typeface="Calibri"/>
                          <a:cs typeface="Times New Roman"/>
                        </a:rPr>
                        <a:t>19.5%</a:t>
                      </a:r>
                      <a:endParaRPr lang="en-NZ" sz="1100" b="1" dirty="0">
                        <a:effectLst/>
                        <a:latin typeface="+mj-lt"/>
                        <a:ea typeface="Calibri"/>
                        <a:cs typeface="Times New Roman"/>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sp>
        <p:nvSpPr>
          <p:cNvPr id="5" name="Title 1"/>
          <p:cNvSpPr txBox="1">
            <a:spLocks/>
          </p:cNvSpPr>
          <p:nvPr/>
        </p:nvSpPr>
        <p:spPr>
          <a:xfrm>
            <a:off x="492232" y="737957"/>
            <a:ext cx="8229600" cy="877863"/>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b="1" kern="1200">
                <a:solidFill>
                  <a:schemeClr val="tx1"/>
                </a:solidFill>
                <a:latin typeface="+mj-lt"/>
                <a:ea typeface="+mj-ea"/>
                <a:cs typeface="+mj-cs"/>
              </a:defRPr>
            </a:lvl1pPr>
          </a:lstStyle>
          <a:p>
            <a:pPr algn="l"/>
            <a:r>
              <a:rPr lang="en-NZ" sz="3200" dirty="0" smtClean="0"/>
              <a:t>Representation </a:t>
            </a:r>
            <a:r>
              <a:rPr lang="en-NZ" sz="3200" dirty="0"/>
              <a:t>of Maori in </a:t>
            </a:r>
            <a:r>
              <a:rPr lang="en-NZ" sz="3200" dirty="0" smtClean="0"/>
              <a:t>Competenz-related sectors (growth needed)</a:t>
            </a:r>
            <a:endParaRPr lang="en-US" sz="3000" dirty="0">
              <a:latin typeface="Arial"/>
              <a:cs typeface="Arial"/>
            </a:endParaRPr>
          </a:p>
        </p:txBody>
      </p:sp>
    </p:spTree>
    <p:extLst>
      <p:ext uri="{BB962C8B-B14F-4D97-AF65-F5344CB8AC3E}">
        <p14:creationId xmlns:p14="http://schemas.microsoft.com/office/powerpoint/2010/main" val="729788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55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0" y="-52835"/>
            <a:ext cx="9337087" cy="6224725"/>
          </a:xfrm>
          <a:prstGeom prst="rect">
            <a:avLst/>
          </a:prstGeom>
        </p:spPr>
      </p:pic>
      <p:sp>
        <p:nvSpPr>
          <p:cNvPr id="3" name="Rectangle 2"/>
          <p:cNvSpPr/>
          <p:nvPr/>
        </p:nvSpPr>
        <p:spPr>
          <a:xfrm>
            <a:off x="-1" y="2465388"/>
            <a:ext cx="3690692" cy="2398712"/>
          </a:xfrm>
          <a:prstGeom prst="rect">
            <a:avLst/>
          </a:prstGeom>
          <a:solidFill>
            <a:srgbClr val="21A3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55709" y="2679848"/>
            <a:ext cx="2823260" cy="1569660"/>
          </a:xfrm>
          <a:prstGeom prst="rect">
            <a:avLst/>
          </a:prstGeom>
          <a:noFill/>
        </p:spPr>
        <p:txBody>
          <a:bodyPr wrap="square" rtlCol="0">
            <a:spAutoFit/>
          </a:bodyPr>
          <a:lstStyle/>
          <a:p>
            <a:r>
              <a:rPr lang="en-US" sz="3200" b="1" dirty="0" smtClean="0">
                <a:solidFill>
                  <a:srgbClr val="FFFFFF"/>
                </a:solidFill>
              </a:rPr>
              <a:t>Thinking beyond tomorrow </a:t>
            </a:r>
            <a:endParaRPr lang="en-US" sz="3200" b="1" dirty="0">
              <a:solidFill>
                <a:srgbClr val="FFFFFF"/>
              </a:solidFill>
            </a:endParaRPr>
          </a:p>
        </p:txBody>
      </p:sp>
      <p:pic>
        <p:nvPicPr>
          <p:cNvPr id="5" name="Picture 4" descr="Competenz_monogram_cmyk_REV_1.0.a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0450" y="3767136"/>
            <a:ext cx="130175" cy="130175"/>
          </a:xfrm>
          <a:prstGeom prst="rect">
            <a:avLst/>
          </a:prstGeom>
        </p:spPr>
      </p:pic>
      <p:cxnSp>
        <p:nvCxnSpPr>
          <p:cNvPr id="8" name="Straight Connector 7"/>
          <p:cNvCxnSpPr/>
          <p:nvPr/>
        </p:nvCxnSpPr>
        <p:spPr>
          <a:xfrm>
            <a:off x="415496" y="4498072"/>
            <a:ext cx="535459"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4095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mpetenz blues">
      <a:dk1>
        <a:srgbClr val="2C2C2C"/>
      </a:dk1>
      <a:lt1>
        <a:sysClr val="window" lastClr="FFFFFF"/>
      </a:lt1>
      <a:dk2>
        <a:srgbClr val="0D1155"/>
      </a:dk2>
      <a:lt2>
        <a:srgbClr val="FFFFFD"/>
      </a:lt2>
      <a:accent1>
        <a:srgbClr val="D67F26"/>
      </a:accent1>
      <a:accent2>
        <a:srgbClr val="BE0404"/>
      </a:accent2>
      <a:accent3>
        <a:srgbClr val="CC0A85"/>
      </a:accent3>
      <a:accent4>
        <a:srgbClr val="6A0474"/>
      </a:accent4>
      <a:accent5>
        <a:srgbClr val="ECC74D"/>
      </a:accent5>
      <a:accent6>
        <a:srgbClr val="3C1176"/>
      </a:accent6>
      <a:hlink>
        <a:srgbClr val="5890CC"/>
      </a:hlink>
      <a:folHlink>
        <a:srgbClr val="0143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ompetenz blues">
    <a:dk1>
      <a:srgbClr val="2C2C2C"/>
    </a:dk1>
    <a:lt1>
      <a:sysClr val="window" lastClr="FFFFFF"/>
    </a:lt1>
    <a:dk2>
      <a:srgbClr val="0D1155"/>
    </a:dk2>
    <a:lt2>
      <a:srgbClr val="FFFFFD"/>
    </a:lt2>
    <a:accent1>
      <a:srgbClr val="D67F26"/>
    </a:accent1>
    <a:accent2>
      <a:srgbClr val="BE0404"/>
    </a:accent2>
    <a:accent3>
      <a:srgbClr val="CC0A85"/>
    </a:accent3>
    <a:accent4>
      <a:srgbClr val="6A0474"/>
    </a:accent4>
    <a:accent5>
      <a:srgbClr val="ECC74D"/>
    </a:accent5>
    <a:accent6>
      <a:srgbClr val="3C1176"/>
    </a:accent6>
    <a:hlink>
      <a:srgbClr val="5890CC"/>
    </a:hlink>
    <a:folHlink>
      <a:srgbClr val="014380"/>
    </a:folHlink>
  </a:clrScheme>
</a:themeOverride>
</file>

<file path=ppt/theme/themeOverride2.xml><?xml version="1.0" encoding="utf-8"?>
<a:themeOverride xmlns:a="http://schemas.openxmlformats.org/drawingml/2006/main">
  <a:clrScheme name="Competenz blues">
    <a:dk1>
      <a:srgbClr val="2C2C2C"/>
    </a:dk1>
    <a:lt1>
      <a:sysClr val="window" lastClr="FFFFFF"/>
    </a:lt1>
    <a:dk2>
      <a:srgbClr val="0D1155"/>
    </a:dk2>
    <a:lt2>
      <a:srgbClr val="FFFFFD"/>
    </a:lt2>
    <a:accent1>
      <a:srgbClr val="D67F26"/>
    </a:accent1>
    <a:accent2>
      <a:srgbClr val="BE0404"/>
    </a:accent2>
    <a:accent3>
      <a:srgbClr val="CC0A85"/>
    </a:accent3>
    <a:accent4>
      <a:srgbClr val="6A0474"/>
    </a:accent4>
    <a:accent5>
      <a:srgbClr val="ECC74D"/>
    </a:accent5>
    <a:accent6>
      <a:srgbClr val="3C1176"/>
    </a:accent6>
    <a:hlink>
      <a:srgbClr val="5890CC"/>
    </a:hlink>
    <a:folHlink>
      <a:srgbClr val="014380"/>
    </a:folHlink>
  </a:clrScheme>
</a:themeOverride>
</file>

<file path=ppt/theme/themeOverride3.xml><?xml version="1.0" encoding="utf-8"?>
<a:themeOverride xmlns:a="http://schemas.openxmlformats.org/drawingml/2006/main">
  <a:clrScheme name="Competenz blues">
    <a:dk1>
      <a:srgbClr val="2C2C2C"/>
    </a:dk1>
    <a:lt1>
      <a:sysClr val="window" lastClr="FFFFFF"/>
    </a:lt1>
    <a:dk2>
      <a:srgbClr val="0D1155"/>
    </a:dk2>
    <a:lt2>
      <a:srgbClr val="FFFFFD"/>
    </a:lt2>
    <a:accent1>
      <a:srgbClr val="D67F26"/>
    </a:accent1>
    <a:accent2>
      <a:srgbClr val="BE0404"/>
    </a:accent2>
    <a:accent3>
      <a:srgbClr val="CC0A85"/>
    </a:accent3>
    <a:accent4>
      <a:srgbClr val="6A0474"/>
    </a:accent4>
    <a:accent5>
      <a:srgbClr val="ECC74D"/>
    </a:accent5>
    <a:accent6>
      <a:srgbClr val="3C1176"/>
    </a:accent6>
    <a:hlink>
      <a:srgbClr val="5890CC"/>
    </a:hlink>
    <a:folHlink>
      <a:srgbClr val="0143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075C6391481D4593BFB4D5F3E66619" ma:contentTypeVersion="10" ma:contentTypeDescription="Create a new document." ma:contentTypeScope="" ma:versionID="418bae32e4ab466cfe25d8a02fd30399">
  <xsd:schema xmlns:xsd="http://www.w3.org/2001/XMLSchema" xmlns:xs="http://www.w3.org/2001/XMLSchema" xmlns:p="http://schemas.microsoft.com/office/2006/metadata/properties" xmlns:ns2="83aa2dcc-3d42-42c1-a6f6-d36fc70c8ac8" xmlns:ns3="feecf07e-0e03-4e0c-9258-8c784a4431c5" targetNamespace="http://schemas.microsoft.com/office/2006/metadata/properties" ma:root="true" ma:fieldsID="9f6eb14a7f2b715dffbf1bd1049efaa1" ns2:_="" ns3:_="">
    <xsd:import namespace="83aa2dcc-3d42-42c1-a6f6-d36fc70c8ac8"/>
    <xsd:import namespace="feecf07e-0e03-4e0c-9258-8c784a4431c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Final_x0020_Copy" minOccurs="0"/>
                <xsd:element ref="ns2:Document_x0020_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aa2dcc-3d42-42c1-a6f6-d36fc70c8a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Final_x0020_Copy" ma:index="16" nillable="true" ma:displayName="Final Copy" ma:default="1" ma:description="Final copy to be uploaded to the website" ma:internalName="Final_x0020_Copy">
      <xsd:simpleType>
        <xsd:restriction base="dms:Boolean"/>
      </xsd:simpleType>
    </xsd:element>
    <xsd:element name="Document_x0020_Type" ma:index="17" nillable="true" ma:displayName="Document Type" ma:description="Type of document" ma:internalName="Document_x0020_Type">
      <xsd:simpleType>
        <xsd:restriction base="dms:Choice">
          <xsd:enumeration value="Presentation"/>
          <xsd:enumeration value="Photo"/>
          <xsd:enumeration value="Programme"/>
          <xsd:enumeration value="Audio"/>
        </xsd:restriction>
      </xsd:simpleType>
    </xsd:element>
  </xsd:schema>
  <xsd:schema xmlns:xsd="http://www.w3.org/2001/XMLSchema" xmlns:xs="http://www.w3.org/2001/XMLSchema" xmlns:dms="http://schemas.microsoft.com/office/2006/documentManagement/types" xmlns:pc="http://schemas.microsoft.com/office/infopath/2007/PartnerControls" targetNamespace="feecf07e-0e03-4e0c-9258-8c784a4431c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inal_x0020_Copy xmlns="83aa2dcc-3d42-42c1-a6f6-d36fc70c8ac8">true</Final_x0020_Copy>
    <Document_x0020_Type xmlns="83aa2dcc-3d42-42c1-a6f6-d36fc70c8ac8">Presentation</Document_x0020_Type>
  </documentManagement>
</p:properties>
</file>

<file path=customXml/itemProps1.xml><?xml version="1.0" encoding="utf-8"?>
<ds:datastoreItem xmlns:ds="http://schemas.openxmlformats.org/officeDocument/2006/customXml" ds:itemID="{6D3CB0EF-54C0-4D25-95D0-6CAE0A1D4A12}">
  <ds:schemaRefs>
    <ds:schemaRef ds:uri="http://schemas.microsoft.com/sharepoint/v3/contenttype/forms"/>
  </ds:schemaRefs>
</ds:datastoreItem>
</file>

<file path=customXml/itemProps2.xml><?xml version="1.0" encoding="utf-8"?>
<ds:datastoreItem xmlns:ds="http://schemas.openxmlformats.org/officeDocument/2006/customXml" ds:itemID="{CAD62F3F-E58D-4CF4-8A04-ABE6C19D2828}"/>
</file>

<file path=customXml/itemProps3.xml><?xml version="1.0" encoding="utf-8"?>
<ds:datastoreItem xmlns:ds="http://schemas.openxmlformats.org/officeDocument/2006/customXml" ds:itemID="{6E870329-DDFF-4E17-AD05-66A843021F7A}">
  <ds:schemaRefs>
    <ds:schemaRef ds:uri="http://schemas.microsoft.com/office/2006/metadata/properties"/>
    <ds:schemaRef ds:uri="http://purl.org/dc/dcmitype/"/>
    <ds:schemaRef ds:uri="http://purl.org/dc/elements/1.1/"/>
    <ds:schemaRef ds:uri="http://schemas.microsoft.com/office/2006/documentManagement/types"/>
    <ds:schemaRef ds:uri="http://www.w3.org/XML/1998/namespace"/>
    <ds:schemaRef ds:uri="http://schemas.microsoft.com/office/infopath/2007/PartnerControls"/>
    <ds:schemaRef ds:uri="http://purl.org/dc/terms/"/>
    <ds:schemaRef ds:uri="http://schemas.openxmlformats.org/package/2006/metadata/core-properties"/>
    <ds:schemaRef ds:uri="feecf07e-0e03-4e0c-9258-8c784a4431c5"/>
    <ds:schemaRef ds:uri="83aa2dcc-3d42-42c1-a6f6-d36fc70c8ac8"/>
  </ds:schemaRefs>
</ds:datastoreItem>
</file>

<file path=docProps/app.xml><?xml version="1.0" encoding="utf-8"?>
<Properties xmlns="http://schemas.openxmlformats.org/officeDocument/2006/extended-properties" xmlns:vt="http://schemas.openxmlformats.org/officeDocument/2006/docPropsVTypes">
  <Template/>
  <TotalTime>40488</TotalTime>
  <Words>3506</Words>
  <Application>Microsoft Office PowerPoint</Application>
  <PresentationFormat>On-screen Show (16:10)</PresentationFormat>
  <Paragraphs>345</Paragraphs>
  <Slides>25</Slides>
  <Notes>24</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Arial Black</vt:lpstr>
      <vt:lpstr>Calibri</vt:lpstr>
      <vt:lpstr>Calibri Light</vt:lpstr>
      <vt:lpstr>HelveticaNeueLT Std</vt:lpstr>
      <vt:lpstr>Lucida Grande</vt:lpstr>
      <vt:lpstr>Times New Roman</vt:lpstr>
      <vt:lpstr>Wingdings</vt:lpstr>
      <vt:lpstr>Office Theme</vt:lpstr>
      <vt:lpstr>Custom Design</vt:lpstr>
      <vt:lpstr>PowerPoint Presentation</vt:lpstr>
      <vt:lpstr>PowerPoint Presentation</vt:lpstr>
      <vt:lpstr>PowerPoint Presentation</vt:lpstr>
      <vt:lpstr>Training programmes and apprenticeships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Competenz General Powerpoint</dc:title>
  <dc:creator>A A</dc:creator>
  <cp:keywords>PowerPoint</cp:keywords>
  <cp:lastModifiedBy>Calder, Danielle</cp:lastModifiedBy>
  <cp:revision>233</cp:revision>
  <cp:lastPrinted>2018-04-11T21:58:00Z</cp:lastPrinted>
  <dcterms:created xsi:type="dcterms:W3CDTF">2015-08-17T23:37:16Z</dcterms:created>
  <dcterms:modified xsi:type="dcterms:W3CDTF">2018-08-15T22:02:19Z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0x010100A5075C6391481D4593BFB4D5F3E66619</vt:lpwstr>
  </property>
  <property fmtid="{D5CDD505-2E9C-101B-9397-08002B2CF9AE}" pid="3" name="TaxKeyword">
    <vt:lpwstr>94;#PowerPoint|b7453305-7331-486f-8681-86974202880a</vt:lpwstr>
  </property>
</Properties>
</file>