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7"/>
  </p:notesMasterIdLst>
  <p:sldIdLst>
    <p:sldId id="262" r:id="rId6"/>
    <p:sldId id="364" r:id="rId7"/>
    <p:sldId id="373" r:id="rId8"/>
    <p:sldId id="277" r:id="rId9"/>
    <p:sldId id="368" r:id="rId10"/>
    <p:sldId id="348" r:id="rId11"/>
    <p:sldId id="355" r:id="rId12"/>
    <p:sldId id="351" r:id="rId13"/>
    <p:sldId id="371" r:id="rId14"/>
    <p:sldId id="356" r:id="rId15"/>
    <p:sldId id="370" r:id="rId16"/>
    <p:sldId id="372" r:id="rId17"/>
    <p:sldId id="353" r:id="rId18"/>
    <p:sldId id="361" r:id="rId19"/>
    <p:sldId id="359" r:id="rId20"/>
    <p:sldId id="366" r:id="rId21"/>
    <p:sldId id="362" r:id="rId22"/>
    <p:sldId id="365" r:id="rId23"/>
    <p:sldId id="367" r:id="rId24"/>
    <p:sldId id="357" r:id="rId25"/>
    <p:sldId id="32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991EF8-04F6-46BA-AF5F-70ED9B3018F2}">
          <p14:sldIdLst>
            <p14:sldId id="262"/>
            <p14:sldId id="364"/>
            <p14:sldId id="373"/>
          </p14:sldIdLst>
        </p14:section>
        <p14:section name="Untitled Section" id="{048EED6C-C391-4936-9AC9-0CD66B6F9D94}">
          <p14:sldIdLst>
            <p14:sldId id="277"/>
            <p14:sldId id="368"/>
            <p14:sldId id="348"/>
            <p14:sldId id="355"/>
            <p14:sldId id="351"/>
            <p14:sldId id="371"/>
            <p14:sldId id="356"/>
            <p14:sldId id="370"/>
            <p14:sldId id="372"/>
            <p14:sldId id="353"/>
            <p14:sldId id="361"/>
            <p14:sldId id="359"/>
            <p14:sldId id="366"/>
            <p14:sldId id="362"/>
            <p14:sldId id="365"/>
            <p14:sldId id="367"/>
            <p14:sldId id="357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Wilson (MITO)" initials="AW(" lastIdx="1" clrIdx="0">
    <p:extLst>
      <p:ext uri="{19B8F6BF-5375-455C-9EA6-DF929625EA0E}">
        <p15:presenceInfo xmlns:p15="http://schemas.microsoft.com/office/powerpoint/2012/main" userId="S-1-5-21-1011948515-2356656122-1508339173-4682" providerId="AD"/>
      </p:ext>
    </p:extLst>
  </p:cmAuthor>
  <p:cmAuthor id="2" name="Kim Harris" initials="KH" lastIdx="52" clrIdx="1">
    <p:extLst>
      <p:ext uri="{19B8F6BF-5375-455C-9EA6-DF929625EA0E}">
        <p15:presenceInfo xmlns:p15="http://schemas.microsoft.com/office/powerpoint/2012/main" userId="Kim Harris" providerId="None"/>
      </p:ext>
    </p:extLst>
  </p:cmAuthor>
  <p:cmAuthor id="3" name="Kim Harris (MITO)" initials="KH(" lastIdx="2" clrIdx="2">
    <p:extLst>
      <p:ext uri="{19B8F6BF-5375-455C-9EA6-DF929625EA0E}">
        <p15:presenceInfo xmlns:p15="http://schemas.microsoft.com/office/powerpoint/2012/main" userId="S-1-5-21-1011948515-2356656122-1508339173-197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43A"/>
    <a:srgbClr val="0063A7"/>
    <a:srgbClr val="64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7" autoAdjust="0"/>
    <p:restoredTop sz="96433" autoAdjust="0"/>
  </p:normalViewPr>
  <p:slideViewPr>
    <p:cSldViewPr snapToGrid="0" snapToObjects="1">
      <p:cViewPr varScale="1">
        <p:scale>
          <a:sx n="70" d="100"/>
          <a:sy n="70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30" Type="http://schemas.openxmlformats.org/officeDocument/2006/relationships/viewProps" Target="view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21170-0E28-4B86-B7ED-A09A884F5502}" type="datetimeFigureOut">
              <a:rPr lang="en-NZ" smtClean="0"/>
              <a:t>30/07/2018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F88AE-7F8E-4213-B600-7CEBA22940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507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F88AE-7F8E-4213-B600-7CEBA2294095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8419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29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3790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6294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0908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Answers</a:t>
            </a:r>
          </a:p>
          <a:p>
            <a:pPr marL="228600" indent="-228600">
              <a:buAutoNum type="arabicPeriod"/>
            </a:pPr>
            <a:r>
              <a:rPr lang="en-NZ" dirty="0" smtClean="0"/>
              <a:t>Maori</a:t>
            </a:r>
            <a:r>
              <a:rPr lang="en-NZ" baseline="0" dirty="0" smtClean="0"/>
              <a:t> New Year</a:t>
            </a:r>
          </a:p>
          <a:p>
            <a:pPr marL="228600" indent="-228600">
              <a:buAutoNum type="arabicPeriod"/>
            </a:pPr>
            <a:r>
              <a:rPr lang="en-NZ" baseline="0" dirty="0" smtClean="0"/>
              <a:t>A star cluster</a:t>
            </a:r>
          </a:p>
          <a:p>
            <a:pPr marL="228600" indent="-228600">
              <a:buAutoNum type="arabicPeriod"/>
            </a:pPr>
            <a:r>
              <a:rPr lang="en-NZ" baseline="0" dirty="0" smtClean="0"/>
              <a:t>May, June or July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F88AE-7F8E-4213-B600-7CEBA2294095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463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743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536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90257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034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1573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43572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E9D0-2997-45B5-8924-E56AF4D2FDD6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7941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289" y="1807540"/>
            <a:ext cx="2778953" cy="173064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3536677"/>
            <a:ext cx="7315197" cy="1721123"/>
          </a:xfrm>
          <a:prstGeom prst="rect">
            <a:avLst/>
          </a:prstGeom>
          <a:solidFill>
            <a:srgbClr val="006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4145" y="3994342"/>
            <a:ext cx="5428255" cy="978729"/>
          </a:xfrm>
        </p:spPr>
        <p:txBody>
          <a:bodyPr wrap="square" anchor="b">
            <a:spAutoFit/>
          </a:bodyPr>
          <a:lstStyle>
            <a:lvl1pPr algn="l">
              <a:defRPr sz="3200" b="0" i="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TITLE OF THE </a:t>
            </a:r>
            <a:br>
              <a:rPr lang="en-US" dirty="0" smtClean="0"/>
            </a:br>
            <a:r>
              <a:rPr lang="en-US" dirty="0" smtClean="0"/>
              <a:t>PRESENTATION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4145" y="5529724"/>
            <a:ext cx="5821955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 b="0" i="0">
                <a:solidFill>
                  <a:srgbClr val="0063A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name and title go here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22" y="3534295"/>
            <a:ext cx="2587752" cy="17246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10247"/>
            <a:ext cx="1389600" cy="62762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74738" y="6023180"/>
            <a:ext cx="5821362" cy="4064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Date goes here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16" y="1807541"/>
            <a:ext cx="2440800" cy="1726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52" y="3534295"/>
            <a:ext cx="2584216" cy="1722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0" y="648596"/>
            <a:ext cx="1764994" cy="48927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752397" y="5255419"/>
            <a:ext cx="2439603" cy="1724372"/>
          </a:xfrm>
          <a:prstGeom prst="rect">
            <a:avLst/>
          </a:prstGeom>
          <a:solidFill>
            <a:srgbClr val="E2E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535531"/>
          </a:xfrm>
        </p:spPr>
        <p:txBody>
          <a:bodyPr anchor="t" anchorCtr="0">
            <a:spAutoFit/>
          </a:bodyPr>
          <a:lstStyle>
            <a:lvl1pPr>
              <a:defRPr sz="3200" b="1" i="0">
                <a:solidFill>
                  <a:srgbClr val="0063A7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132013"/>
            <a:ext cx="10515600" cy="3114675"/>
          </a:xfrm>
        </p:spPr>
        <p:txBody>
          <a:bodyPr/>
          <a:lstStyle>
            <a:lvl1pPr marL="355600" indent="-355600">
              <a:buClr>
                <a:schemeClr val="bg2">
                  <a:lumMod val="25000"/>
                </a:schemeClr>
              </a:buClr>
              <a:buSzPct val="100000"/>
              <a:tabLst/>
              <a:defRPr sz="2400" baseline="0">
                <a:solidFill>
                  <a:schemeClr val="bg2">
                    <a:lumMod val="25000"/>
                  </a:schemeClr>
                </a:solidFill>
              </a:defRPr>
            </a:lvl1pPr>
            <a:lvl2pPr marL="749300" indent="-292100">
              <a:buClr>
                <a:schemeClr val="bg2">
                  <a:lumMod val="25000"/>
                </a:schemeClr>
              </a:buClr>
              <a:buSzPct val="80000"/>
              <a:buFont typeface="Wingdings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This is where bullet point information goes</a:t>
            </a:r>
          </a:p>
          <a:p>
            <a:pPr lvl="0"/>
            <a:r>
              <a:rPr lang="en-US" dirty="0" smtClean="0"/>
              <a:t>And even more point information</a:t>
            </a:r>
          </a:p>
          <a:p>
            <a:pPr lvl="0"/>
            <a:r>
              <a:rPr lang="en-US" dirty="0" smtClean="0"/>
              <a:t>And even more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943600"/>
            <a:ext cx="10236200" cy="914400"/>
          </a:xfrm>
          <a:prstGeom prst="rect">
            <a:avLst/>
          </a:prstGeom>
          <a:solidFill>
            <a:srgbClr val="006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900" y="6022047"/>
            <a:ext cx="1389600" cy="627625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38200" y="1435100"/>
            <a:ext cx="3240000" cy="0"/>
          </a:xfrm>
          <a:prstGeom prst="line">
            <a:avLst/>
          </a:prstGeom>
          <a:ln w="50800">
            <a:solidFill>
              <a:srgbClr val="E2E4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7" y="6160072"/>
            <a:ext cx="1766308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3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 b="20785"/>
          <a:stretch/>
        </p:blipFill>
        <p:spPr>
          <a:xfrm>
            <a:off x="7199870" y="1820561"/>
            <a:ext cx="2561522" cy="17464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757097" y="5251834"/>
            <a:ext cx="2439665" cy="1725905"/>
          </a:xfrm>
          <a:prstGeom prst="rect">
            <a:avLst/>
          </a:prstGeom>
          <a:solidFill>
            <a:srgbClr val="E2E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10247"/>
            <a:ext cx="1389600" cy="62762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074145" y="6226380"/>
            <a:ext cx="633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0800 88 21 21   |   </a:t>
            </a:r>
            <a:r>
              <a:rPr lang="en-US" b="1" i="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mito.org.nz</a:t>
            </a:r>
            <a:endParaRPr lang="en-US" b="1" i="0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5" y="3530588"/>
            <a:ext cx="7318259" cy="1719938"/>
          </a:xfrm>
          <a:prstGeom prst="rect">
            <a:avLst/>
          </a:prstGeom>
          <a:solidFill>
            <a:srgbClr val="006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1074145" y="4006184"/>
            <a:ext cx="53774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4000" b="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Ngā mihi</a:t>
            </a:r>
            <a:endParaRPr lang="mi-NZ" sz="4000" b="1" kern="1200" dirty="0" smtClean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28" y="1821850"/>
            <a:ext cx="2566847" cy="1711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32" y="3533780"/>
            <a:ext cx="2655950" cy="1718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15576" b="15255"/>
          <a:stretch/>
        </p:blipFill>
        <p:spPr>
          <a:xfrm>
            <a:off x="9759478" y="3534568"/>
            <a:ext cx="3022945" cy="171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0" y="648596"/>
            <a:ext cx="1764994" cy="4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E06E0-2E85-A742-B09B-6EADF7A95B16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B40C-013A-B64C-AE1C-C0880FFB3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5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lmn-bB6hWs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3iH7QLsBQ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zJ-joh3UUM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FJtTCwWF_M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839" y="3563623"/>
            <a:ext cx="5967562" cy="1588127"/>
          </a:xfrm>
        </p:spPr>
        <p:txBody>
          <a:bodyPr/>
          <a:lstStyle/>
          <a:p>
            <a:r>
              <a:rPr lang="en-NZ" sz="1800" dirty="0" smtClean="0"/>
              <a:t>He </a:t>
            </a:r>
            <a:r>
              <a:rPr lang="en-NZ" sz="1800" dirty="0"/>
              <a:t>oranga haumako. He waaheke ranga wairua</a:t>
            </a:r>
            <a:r>
              <a:rPr lang="en-NZ" sz="1800" dirty="0" smtClean="0"/>
              <a:t>.</a:t>
            </a:r>
            <a:br>
              <a:rPr lang="en-NZ" sz="1800" dirty="0" smtClean="0"/>
            </a:br>
            <a:r>
              <a:rPr lang="en-NZ" sz="1800" dirty="0" smtClean="0"/>
              <a:t/>
            </a:r>
            <a:br>
              <a:rPr lang="en-NZ" sz="1800" dirty="0" smtClean="0"/>
            </a:br>
            <a:r>
              <a:rPr lang="en-NZ" sz="2400" i="1" dirty="0" smtClean="0"/>
              <a:t>Enriching </a:t>
            </a:r>
            <a:r>
              <a:rPr lang="en-NZ" sz="2400" i="1" dirty="0"/>
              <a:t>lives, inspiring futures: </a:t>
            </a:r>
            <a:r>
              <a:rPr lang="en-NZ" sz="2400" i="1" dirty="0" smtClean="0"/>
              <a:t/>
            </a:r>
            <a:br>
              <a:rPr lang="en-NZ" sz="2400" i="1" dirty="0" smtClean="0"/>
            </a:br>
            <a:r>
              <a:rPr lang="en-NZ" sz="2400" i="1" dirty="0" smtClean="0"/>
              <a:t>Developing </a:t>
            </a:r>
            <a:r>
              <a:rPr lang="en-NZ" sz="2400" i="1" dirty="0"/>
              <a:t>career pathways in an increasingly technological and digital world.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Kim Harris and Mark Lawrence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4145" y="5954456"/>
            <a:ext cx="5821362" cy="406400"/>
          </a:xfrm>
        </p:spPr>
        <p:txBody>
          <a:bodyPr/>
          <a:lstStyle/>
          <a:p>
            <a:r>
              <a:rPr lang="en-US" dirty="0" smtClean="0"/>
              <a:t>2 August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535531"/>
          </a:xfrm>
        </p:spPr>
        <p:txBody>
          <a:bodyPr/>
          <a:lstStyle/>
          <a:p>
            <a:r>
              <a:rPr lang="en-US" dirty="0" smtClean="0"/>
              <a:t>Self driving trucks</a:t>
            </a:r>
            <a:endParaRPr lang="en-NZ" dirty="0"/>
          </a:p>
        </p:txBody>
      </p:sp>
      <p:pic>
        <p:nvPicPr>
          <p:cNvPr id="4" name="0lmn-bB6hW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1" y="190143"/>
            <a:ext cx="5203008" cy="3468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0730"/>
            <a:ext cx="10515600" cy="5355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96" y="6018677"/>
            <a:ext cx="2135592" cy="72294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41500" y="3949284"/>
            <a:ext cx="10515600" cy="8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softRound"/>
              <a:contourClr>
                <a:schemeClr val="bg1">
                  <a:lumMod val="65000"/>
                </a:schemeClr>
              </a:contourClr>
            </a:sp3d>
          </a:bodyPr>
          <a:lstStyle>
            <a:lvl1pPr marL="35560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>
                  <a:lumMod val="25000"/>
                </a:schemeClr>
              </a:buClr>
              <a:buSzPct val="100000"/>
              <a:buFont typeface="Arial"/>
              <a:buChar char="•"/>
              <a:tabLst/>
              <a:defRPr sz="24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93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25000"/>
                </a:schemeClr>
              </a:buClr>
              <a:buSzPct val="80000"/>
              <a:buFont typeface="Wingdings" charset="2"/>
              <a:buChar char="§"/>
              <a:tabLst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5400" b="1" dirty="0" smtClean="0">
                <a:ln/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TRANSPORT</a:t>
            </a:r>
            <a:endParaRPr lang="en-US" sz="5400" b="1" dirty="0">
              <a:ln/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spcBef>
                <a:spcPct val="0"/>
              </a:spcBef>
              <a:buFont typeface="Arial"/>
              <a:buNone/>
            </a:pPr>
            <a:endParaRPr lang="en-US" sz="5400" b="1" dirty="0" smtClean="0">
              <a:ln/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20505" y="4926993"/>
            <a:ext cx="10515600" cy="8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softRound"/>
              <a:contourClr>
                <a:schemeClr val="bg1">
                  <a:lumMod val="65000"/>
                </a:schemeClr>
              </a:contourClr>
            </a:sp3d>
          </a:bodyPr>
          <a:lstStyle>
            <a:lvl1pPr marL="35560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>
                  <a:lumMod val="25000"/>
                </a:schemeClr>
              </a:buClr>
              <a:buSzPct val="100000"/>
              <a:buFont typeface="Arial"/>
              <a:buChar char="•"/>
              <a:tabLst/>
              <a:defRPr sz="24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93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25000"/>
                </a:schemeClr>
              </a:buClr>
              <a:buSzPct val="80000"/>
              <a:buFont typeface="Wingdings" charset="2"/>
              <a:buChar char="§"/>
              <a:tabLst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5400" b="1" dirty="0">
                <a:ln/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IS A </a:t>
            </a:r>
            <a:r>
              <a:rPr lang="en-US" sz="5400" b="1" dirty="0" smtClean="0">
                <a:ln/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TECHNOLOGY BUSINESS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00" y="307818"/>
            <a:ext cx="5957328" cy="335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9257"/>
            <a:ext cx="10515600" cy="3114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/>
          </a:p>
          <a:p>
            <a:pPr marL="0" indent="0">
              <a:buNone/>
            </a:pPr>
            <a:r>
              <a:rPr lang="en-US" sz="4800" b="1" dirty="0" smtClean="0">
                <a:solidFill>
                  <a:srgbClr val="3B3838"/>
                </a:solidFill>
              </a:rPr>
              <a:t>Mark Lawrence</a:t>
            </a:r>
          </a:p>
          <a:p>
            <a:pPr marL="0" indent="0">
              <a:buNone/>
            </a:pPr>
            <a:r>
              <a:rPr lang="en-US" sz="3800" dirty="0" smtClean="0">
                <a:solidFill>
                  <a:srgbClr val="3B3838"/>
                </a:solidFill>
              </a:rPr>
              <a:t>Manager Corporate, MITO</a:t>
            </a:r>
            <a:endParaRPr lang="en-US" sz="3800" dirty="0">
              <a:solidFill>
                <a:srgbClr val="3B383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6" y="6018677"/>
            <a:ext cx="2135592" cy="7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2083">
            <a:off x="379270" y="500914"/>
            <a:ext cx="6247775" cy="4235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6868">
            <a:off x="6615064" y="304087"/>
            <a:ext cx="4547548" cy="298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154" y="2403933"/>
            <a:ext cx="3886200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6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535531"/>
          </a:xfrm>
        </p:spPr>
        <p:txBody>
          <a:bodyPr/>
          <a:lstStyle/>
          <a:p>
            <a:r>
              <a:rPr lang="en-NZ" dirty="0" smtClean="0"/>
              <a:t>Learning on-the-job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08">
            <a:off x="3778101" y="3121530"/>
            <a:ext cx="3876137" cy="2584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98">
            <a:off x="4953845" y="494604"/>
            <a:ext cx="4562881" cy="270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008">
            <a:off x="578149" y="1879305"/>
            <a:ext cx="3795887" cy="253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3297">
            <a:off x="7875571" y="2832151"/>
            <a:ext cx="3846538" cy="2559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586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978729"/>
          </a:xfrm>
        </p:spPr>
        <p:txBody>
          <a:bodyPr/>
          <a:lstStyle/>
          <a:p>
            <a:r>
              <a:rPr lang="en-NZ" dirty="0" smtClean="0"/>
              <a:t>Evolving training to meet industry needs</a:t>
            </a:r>
            <a:br>
              <a:rPr lang="en-NZ" dirty="0" smtClean="0"/>
            </a:b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46" y="1831894"/>
            <a:ext cx="5562310" cy="3778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239786" y="2516956"/>
            <a:ext cx="3925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200" dirty="0" smtClean="0"/>
              <a:t>EV qualification launching in </a:t>
            </a:r>
          </a:p>
          <a:p>
            <a:pPr algn="ctr"/>
            <a:r>
              <a:rPr lang="mi-NZ" sz="3200" dirty="0" smtClean="0"/>
              <a:t>early 2019</a:t>
            </a:r>
            <a:endParaRPr lang="mi-NZ" sz="3200" dirty="0"/>
          </a:p>
        </p:txBody>
      </p:sp>
    </p:spTree>
    <p:extLst>
      <p:ext uri="{BB962C8B-B14F-4D97-AF65-F5344CB8AC3E}">
        <p14:creationId xmlns:p14="http://schemas.microsoft.com/office/powerpoint/2010/main" val="1839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978729"/>
          </a:xfrm>
        </p:spPr>
        <p:txBody>
          <a:bodyPr/>
          <a:lstStyle/>
          <a:p>
            <a:r>
              <a:rPr lang="en-NZ" dirty="0" smtClean="0"/>
              <a:t>Evolving training to meet industry needs</a:t>
            </a:r>
            <a:br>
              <a:rPr lang="en-NZ" dirty="0" smtClean="0"/>
            </a:b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777" y="575035"/>
            <a:ext cx="3582340" cy="5010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38200" y="2375555"/>
            <a:ext cx="579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3200" dirty="0" smtClean="0"/>
              <a:t>Automotive ‘mini-apprenticeship’ for secondary students in </a:t>
            </a:r>
          </a:p>
          <a:p>
            <a:pPr algn="ctr"/>
            <a:r>
              <a:rPr lang="mi-NZ" sz="3200" dirty="0" smtClean="0"/>
              <a:t>Years 11, 12 and 13</a:t>
            </a:r>
            <a:endParaRPr lang="mi-NZ" sz="3200" dirty="0"/>
          </a:p>
        </p:txBody>
      </p:sp>
    </p:spTree>
    <p:extLst>
      <p:ext uri="{BB962C8B-B14F-4D97-AF65-F5344CB8AC3E}">
        <p14:creationId xmlns:p14="http://schemas.microsoft.com/office/powerpoint/2010/main" val="23356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2941948" cy="535531"/>
          </a:xfrm>
        </p:spPr>
        <p:txBody>
          <a:bodyPr/>
          <a:lstStyle/>
          <a:p>
            <a:r>
              <a:rPr lang="en-NZ" dirty="0" smtClean="0"/>
              <a:t>eLearning</a:t>
            </a:r>
            <a:endParaRPr lang="en-NZ" dirty="0"/>
          </a:p>
        </p:txBody>
      </p:sp>
      <p:pic>
        <p:nvPicPr>
          <p:cNvPr id="12" name="Picture 4" descr="https://elearning.mito.org.nz/local/mitocontent/Images/understand-what-you-read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78" y="546776"/>
            <a:ext cx="6372519" cy="53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771" y="1598522"/>
            <a:ext cx="20764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4855590" cy="978729"/>
          </a:xfrm>
        </p:spPr>
        <p:txBody>
          <a:bodyPr/>
          <a:lstStyle/>
          <a:p>
            <a:r>
              <a:rPr lang="en-NZ" dirty="0" smtClean="0"/>
              <a:t>Supporting our learners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6"/>
          <a:stretch/>
        </p:blipFill>
        <p:spPr>
          <a:xfrm rot="559501">
            <a:off x="5356784" y="565357"/>
            <a:ext cx="6294746" cy="4443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728">
            <a:off x="838200" y="2092750"/>
            <a:ext cx="4975191" cy="3313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50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9" y="843359"/>
            <a:ext cx="6678179" cy="4452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663991" y="2026763"/>
            <a:ext cx="46285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3200" dirty="0" smtClean="0"/>
              <a:t>Earn and Learn!</a:t>
            </a:r>
          </a:p>
          <a:p>
            <a:endParaRPr lang="mi-NZ" sz="3200" dirty="0" smtClean="0"/>
          </a:p>
          <a:p>
            <a:r>
              <a:rPr lang="mi-NZ" sz="3200" dirty="0" smtClean="0"/>
              <a:t>TWO years of free fees</a:t>
            </a:r>
          </a:p>
          <a:p>
            <a:r>
              <a:rPr lang="mi-NZ" sz="2200" dirty="0" smtClean="0">
                <a:solidFill>
                  <a:schemeClr val="accent1"/>
                </a:solidFill>
              </a:rPr>
              <a:t>feesfree.govt.nz</a:t>
            </a:r>
            <a:endParaRPr lang="mi-NZ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9257"/>
            <a:ext cx="10515600" cy="3114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/>
          </a:p>
          <a:p>
            <a:pPr marL="0" indent="0">
              <a:buNone/>
            </a:pPr>
            <a:r>
              <a:rPr lang="en-US" sz="4800" b="1" dirty="0" smtClean="0">
                <a:solidFill>
                  <a:srgbClr val="3B3838"/>
                </a:solidFill>
              </a:rPr>
              <a:t>Kim Harris</a:t>
            </a:r>
          </a:p>
          <a:p>
            <a:pPr marL="0" indent="0">
              <a:buNone/>
            </a:pPr>
            <a:r>
              <a:rPr lang="en-US" sz="3800" dirty="0" smtClean="0">
                <a:solidFill>
                  <a:srgbClr val="3B3838"/>
                </a:solidFill>
              </a:rPr>
              <a:t>Workforce Development Advisor, MITO</a:t>
            </a:r>
            <a:endParaRPr lang="en-US" sz="3800" dirty="0">
              <a:solidFill>
                <a:srgbClr val="3B383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6" y="6018677"/>
            <a:ext cx="2135592" cy="7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He oranga haumako. He waaheke ranga wairua.</a:t>
            </a:r>
            <a:endParaRPr lang="en-NZ" dirty="0"/>
          </a:p>
        </p:txBody>
      </p:sp>
      <p:pic>
        <p:nvPicPr>
          <p:cNvPr id="4" name="l3iH7QLsBQ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48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industries</a:t>
            </a:r>
            <a:endParaRPr lang="en-NZ" dirty="0"/>
          </a:p>
        </p:txBody>
      </p:sp>
      <p:sp>
        <p:nvSpPr>
          <p:cNvPr id="5" name="Freeform 4"/>
          <p:cNvSpPr>
            <a:spLocks noChangeAspect="1"/>
          </p:cNvSpPr>
          <p:nvPr/>
        </p:nvSpPr>
        <p:spPr>
          <a:xfrm>
            <a:off x="4550055" y="3031487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Automotive</a:t>
            </a:r>
          </a:p>
        </p:txBody>
      </p:sp>
      <p:sp>
        <p:nvSpPr>
          <p:cNvPr id="6" name="Freeform 5"/>
          <p:cNvSpPr>
            <a:spLocks noChangeAspect="1"/>
          </p:cNvSpPr>
          <p:nvPr/>
        </p:nvSpPr>
        <p:spPr>
          <a:xfrm>
            <a:off x="6351709" y="1995436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Industrial Textile Fabrication</a:t>
            </a:r>
          </a:p>
        </p:txBody>
      </p:sp>
      <p:sp>
        <p:nvSpPr>
          <p:cNvPr id="7" name="Freeform 6"/>
          <p:cNvSpPr>
            <a:spLocks noChangeAspect="1"/>
          </p:cNvSpPr>
          <p:nvPr/>
        </p:nvSpPr>
        <p:spPr>
          <a:xfrm>
            <a:off x="5750598" y="974895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Commercial Road Transport</a:t>
            </a:r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5165526" y="4063111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Passenger Services</a:t>
            </a:r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>
            <a:off x="7571996" y="4067538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Warehousing and Logistics</a:t>
            </a:r>
          </a:p>
        </p:txBody>
      </p:sp>
      <p:sp>
        <p:nvSpPr>
          <p:cNvPr id="10" name="Freeform 9"/>
          <p:cNvSpPr>
            <a:spLocks noChangeAspect="1"/>
          </p:cNvSpPr>
          <p:nvPr/>
        </p:nvSpPr>
        <p:spPr>
          <a:xfrm>
            <a:off x="6363439" y="4074264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Ports and Stevedoring</a:t>
            </a:r>
          </a:p>
        </p:txBody>
      </p:sp>
      <p:sp>
        <p:nvSpPr>
          <p:cNvPr id="11" name="Freeform 10"/>
          <p:cNvSpPr>
            <a:spLocks noChangeAspect="1"/>
          </p:cNvSpPr>
          <p:nvPr/>
        </p:nvSpPr>
        <p:spPr>
          <a:xfrm>
            <a:off x="3953788" y="4067538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Mining and Quarrying</a:t>
            </a:r>
          </a:p>
        </p:txBody>
      </p:sp>
      <p:sp>
        <p:nvSpPr>
          <p:cNvPr id="12" name="Freeform 11"/>
          <p:cNvSpPr>
            <a:spLocks noChangeAspect="1"/>
          </p:cNvSpPr>
          <p:nvPr/>
        </p:nvSpPr>
        <p:spPr>
          <a:xfrm>
            <a:off x="6945620" y="3034850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Gas</a:t>
            </a:r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5753086" y="3010318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 smtClean="0"/>
              <a:t>Drilling</a:t>
            </a:r>
            <a:endParaRPr lang="en-NZ" sz="1200" dirty="0"/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5143966" y="1995436"/>
            <a:ext cx="1164362" cy="1277874"/>
          </a:xfrm>
          <a:custGeom>
            <a:avLst/>
            <a:gdLst>
              <a:gd name="connsiteX0" fmla="*/ 0 w 490152"/>
              <a:gd name="connsiteY0" fmla="*/ 213216 h 426432"/>
              <a:gd name="connsiteX1" fmla="*/ 106608 w 490152"/>
              <a:gd name="connsiteY1" fmla="*/ 0 h 426432"/>
              <a:gd name="connsiteX2" fmla="*/ 383544 w 490152"/>
              <a:gd name="connsiteY2" fmla="*/ 0 h 426432"/>
              <a:gd name="connsiteX3" fmla="*/ 490152 w 490152"/>
              <a:gd name="connsiteY3" fmla="*/ 213216 h 426432"/>
              <a:gd name="connsiteX4" fmla="*/ 383544 w 490152"/>
              <a:gd name="connsiteY4" fmla="*/ 426432 h 426432"/>
              <a:gd name="connsiteX5" fmla="*/ 106608 w 490152"/>
              <a:gd name="connsiteY5" fmla="*/ 426432 h 426432"/>
              <a:gd name="connsiteX6" fmla="*/ 0 w 490152"/>
              <a:gd name="connsiteY6" fmla="*/ 213216 h 426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52" h="426432">
                <a:moveTo>
                  <a:pt x="245076" y="0"/>
                </a:moveTo>
                <a:lnTo>
                  <a:pt x="490151" y="92749"/>
                </a:lnTo>
                <a:lnTo>
                  <a:pt x="490151" y="333683"/>
                </a:lnTo>
                <a:lnTo>
                  <a:pt x="245076" y="426432"/>
                </a:lnTo>
                <a:lnTo>
                  <a:pt x="1" y="333683"/>
                </a:lnTo>
                <a:lnTo>
                  <a:pt x="1" y="92749"/>
                </a:lnTo>
                <a:lnTo>
                  <a:pt x="245076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2" tIns="95432" rIns="85502" bIns="95432" numCol="1" spcCol="1270" anchor="ctr" anchorCtr="0">
            <a:noAutofit/>
          </a:bodyPr>
          <a:lstStyle/>
          <a:p>
            <a:pPr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NZ" sz="1200" dirty="0"/>
              <a:t>Resource Recovery</a:t>
            </a:r>
          </a:p>
        </p:txBody>
      </p:sp>
    </p:spTree>
    <p:extLst>
      <p:ext uri="{BB962C8B-B14F-4D97-AF65-F5344CB8AC3E}">
        <p14:creationId xmlns:p14="http://schemas.microsoft.com/office/powerpoint/2010/main" val="8781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9966" y="746126"/>
            <a:ext cx="7886700" cy="4801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63A7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NZ" sz="2800" dirty="0" smtClean="0"/>
              <a:t>Hari </a:t>
            </a:r>
            <a:r>
              <a:rPr lang="en-NZ" sz="2800" dirty="0" err="1" smtClean="0"/>
              <a:t>huritau</a:t>
            </a:r>
            <a:r>
              <a:rPr lang="en-NZ" sz="2800" dirty="0" smtClean="0"/>
              <a:t> e MITO!</a:t>
            </a:r>
            <a:endParaRPr lang="en-NZ" sz="2800" dirty="0"/>
          </a:p>
        </p:txBody>
      </p:sp>
      <p:pic>
        <p:nvPicPr>
          <p:cNvPr id="2" name="7zJ-joh3UU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8" y="125248"/>
            <a:ext cx="10063899" cy="56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3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ITS – Intelligent Transport Systems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79" y="2216477"/>
            <a:ext cx="238125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59" y="2141062"/>
            <a:ext cx="2105025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942" y="1921987"/>
            <a:ext cx="19240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Pods</a:t>
            </a:r>
            <a:endParaRPr lang="en-NZ" dirty="0"/>
          </a:p>
        </p:txBody>
      </p:sp>
      <p:pic>
        <p:nvPicPr>
          <p:cNvPr id="5" name="-FJtTCwWF_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364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535531"/>
          </a:xfrm>
        </p:spPr>
        <p:txBody>
          <a:bodyPr/>
          <a:lstStyle/>
          <a:p>
            <a:r>
              <a:rPr lang="en-US" dirty="0" smtClean="0"/>
              <a:t>New Zealand’s first Smart Shuttle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52" y="1538132"/>
            <a:ext cx="6944621" cy="43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535531"/>
          </a:xfrm>
        </p:spPr>
        <p:txBody>
          <a:bodyPr/>
          <a:lstStyle/>
          <a:p>
            <a:r>
              <a:rPr lang="en-US" dirty="0" smtClean="0"/>
              <a:t>Autonomous trucks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4" y="1513150"/>
            <a:ext cx="7686773" cy="4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O Powerpoint template 2016" id="{88B8A83D-3A8C-434A-A5B1-0CADCCBDCF0B}" vid="{A4DC97EC-3339-CD43-8F86-28A71BC207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075C6391481D4593BFB4D5F3E66619" ma:contentTypeVersion="10" ma:contentTypeDescription="Create a new document." ma:contentTypeScope="" ma:versionID="418bae32e4ab466cfe25d8a02fd30399">
  <xsd:schema xmlns:xsd="http://www.w3.org/2001/XMLSchema" xmlns:xs="http://www.w3.org/2001/XMLSchema" xmlns:p="http://schemas.microsoft.com/office/2006/metadata/properties" xmlns:ns2="83aa2dcc-3d42-42c1-a6f6-d36fc70c8ac8" xmlns:ns3="feecf07e-0e03-4e0c-9258-8c784a4431c5" targetNamespace="http://schemas.microsoft.com/office/2006/metadata/properties" ma:root="true" ma:fieldsID="9f6eb14a7f2b715dffbf1bd1049efaa1" ns2:_="" ns3:_="">
    <xsd:import namespace="83aa2dcc-3d42-42c1-a6f6-d36fc70c8ac8"/>
    <xsd:import namespace="feecf07e-0e03-4e0c-9258-8c784a443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Final_x0020_Copy" minOccurs="0"/>
                <xsd:element ref="ns2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aa2dcc-3d42-42c1-a6f6-d36fc70c8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Final_x0020_Copy" ma:index="16" nillable="true" ma:displayName="Final Copy" ma:default="1" ma:description="Final copy to be uploaded to the website" ma:internalName="Final_x0020_Copy">
      <xsd:simpleType>
        <xsd:restriction base="dms:Boolean"/>
      </xsd:simpleType>
    </xsd:element>
    <xsd:element name="Document_x0020_Type" ma:index="17" nillable="true" ma:displayName="Document Type" ma:description="Type of document" ma:internalName="Document_x0020_Type">
      <xsd:simpleType>
        <xsd:restriction base="dms:Choice">
          <xsd:enumeration value="Presentation"/>
          <xsd:enumeration value="Photo"/>
          <xsd:enumeration value="Programme"/>
          <xsd:enumeration value="Audi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cf07e-0e03-4e0c-9258-8c784a4431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83aa2dcc-3d42-42c1-a6f6-d36fc70c8ac8">Presentation</Document_x0020_Type>
    <Final_x0020_Copy xmlns="83aa2dcc-3d42-42c1-a6f6-d36fc70c8ac8">true</Final_x0020_Copy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ITO Published Document" ma:contentTypeID="0x010100306DD49D9CE5D441BFB21721F01F437D01005698B0C04193534F92AB7E2A71EA4B5A" ma:contentTypeVersion="27" ma:contentTypeDescription="A Content Type that is used for published documents/records that will be made available on the Intranet.  Generally these will PDF documents, as this Content Type should not be used for documents that are being maintained/updated (See MITO Managed Document so this)." ma:contentTypeScope="" ma:versionID="2729d755b266d5926555ac4e3b59cd51">
  <xsd:schema xmlns:xsd="http://www.w3.org/2001/XMLSchema" xmlns:xs="http://www.w3.org/2001/XMLSchema" xmlns:p="http://schemas.microsoft.com/office/2006/metadata/properties" xmlns:ns1="7eb79956-3a63-4c52-8640-f7dcdffaeab8" xmlns:ns2="http://schemas.microsoft.com/sharepoint/v3" xmlns:ns3="870998fa-e8e7-491f-9cee-6c8b41b822cb" targetNamespace="http://schemas.microsoft.com/office/2006/metadata/properties" ma:root="true" ma:fieldsID="88bd9ff3fe8c5171adf525da6af512fc" ns1:_="" ns2:_="" ns3:_="">
    <xsd:import namespace="7eb79956-3a63-4c52-8640-f7dcdffaeab8"/>
    <xsd:import namespace="http://schemas.microsoft.com/sharepoint/v3"/>
    <xsd:import namespace="870998fa-e8e7-491f-9cee-6c8b41b822cb"/>
    <xsd:element name="properties">
      <xsd:complexType>
        <xsd:sequence>
          <xsd:element name="documentManagement">
            <xsd:complexType>
              <xsd:all>
                <xsd:element ref="ns1:Document_x0020_Type_x0020__x0028_Published_x0029_" minOccurs="0"/>
                <xsd:element ref="ns1:Area_x0020_of_x0020_Interest" minOccurs="0"/>
                <xsd:element ref="ns1:Release_x0020_Date" minOccurs="0"/>
                <xsd:element ref="ns2:Expires" minOccurs="0"/>
                <xsd:element ref="ns1:Period_x0020_Covered" minOccurs="0"/>
                <xsd:element ref="ns1:Industry" minOccurs="0"/>
                <xsd:element ref="ns1:Programme" minOccurs="0"/>
                <xsd:element ref="ns1:Business_x0020_Unit" minOccurs="0"/>
                <xsd:element ref="ns1:Business_x0020_Unit_x0020_Subscriber" minOccurs="0"/>
                <xsd:element ref="ns1:Region" minOccurs="0"/>
                <xsd:element ref="ns1:Sourced_x0020_from" minOccurs="0"/>
                <xsd:element ref="ns1:Source_x0020_Document" minOccurs="0"/>
                <xsd:element ref="ns1:Diary_x0020_Note" minOccurs="0"/>
                <xsd:element ref="ns1:Outline" minOccurs="0"/>
                <xsd:element ref="ns1:Business_x0020_Unit_x003a_ID" minOccurs="0"/>
                <xsd:element ref="ns1:Industry_x003a_ID" minOccurs="0"/>
                <xsd:element ref="ns1:_dlc_DocId" minOccurs="0"/>
                <xsd:element ref="ns1:_dlc_DocIdPersistId" minOccurs="0"/>
                <xsd:element ref="ns1:Region_x003a_ID" minOccurs="0"/>
                <xsd:element ref="ns1:Area_x0020_of_x0020_Interest_x003a_ID" minOccurs="0"/>
                <xsd:element ref="ns1:Period_x0020_Covered_x003a_End_x0020_Date" minOccurs="0"/>
                <xsd:element ref="ns1:Period_x0020_Covered_x003a_Start_x0020_Date" minOccurs="0"/>
                <xsd:element ref="ns1:_dlc_DocIdUrl" minOccurs="0"/>
                <xsd:element ref="ns3:w88e" minOccurs="0"/>
                <xsd:element ref="ns1:Business_x0020_Unit_x0020_Subscriber_x003a_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b79956-3a63-4c52-8640-f7dcdffaeab8" elementFormDefault="qualified">
    <xsd:import namespace="http://schemas.microsoft.com/office/2006/documentManagement/types"/>
    <xsd:import namespace="http://schemas.microsoft.com/office/infopath/2007/PartnerControls"/>
    <xsd:element name="Document_x0020_Type_x0020__x0028_Published_x0029_" ma:index="0" nillable="true" ma:displayName="Doc Type" ma:description="A classification of the type of document for the Published Document" ma:list="{36f392b8-1111-41df-ac89-6c78b233bbce}" ma:internalName="Document_x0020_Type_x0020__x0028_Published_x0029_" ma:showField="Published_x0020_Lookup" ma:web="7eb79956-3a63-4c52-8640-f7dcdffaeab8">
      <xsd:simpleType>
        <xsd:restriction base="dms:Lookup"/>
      </xsd:simpleType>
    </xsd:element>
    <xsd:element name="Area_x0020_of_x0020_Interest" ma:index="1" nillable="true" ma:displayName="Area of Interest" ma:description="A lookup on the areas of Interest/Subjects used to classified documents and list items" ma:list="{ef9ed02d-ab7f-472a-9a5c-dda95251f0c3}" ma:internalName="Area_x0020_of_x0020_Interest" ma:showField="Title" ma:web="7eb79956-3a63-4c52-8640-f7dcdffaeab8">
      <xsd:simpleType>
        <xsd:restriction base="dms:Lookup"/>
      </xsd:simpleType>
    </xsd:element>
    <xsd:element name="Release_x0020_Date" ma:index="4" nillable="true" ma:displayName="Release Date" ma:default="[today]" ma:description="The date on which a news item or announcement will be released for general viewing" ma:format="DateOnly" ma:internalName="Release_x0020_Date">
      <xsd:simpleType>
        <xsd:restriction base="dms:DateTime"/>
      </xsd:simpleType>
    </xsd:element>
    <xsd:element name="Period_x0020_Covered" ma:index="6" nillable="true" ma:displayName="Period Covered" ma:description="Period for which the published document covers (e.g. 2015 for the &quot;2015 Annual Plan&quot;)" ma:list="{302b2c61-db3e-4fef-8674-ac46622320b2}" ma:internalName="Period_x0020_Covered" ma:showField="Title" ma:web="7eb79956-3a63-4c52-8640-f7dcdffaeab8">
      <xsd:simpleType>
        <xsd:restriction base="dms:Lookup"/>
      </xsd:simpleType>
    </xsd:element>
    <xsd:element name="Industry" ma:index="7" nillable="true" ma:displayName="Industry" ma:description="A lookup of all Industries MITO is involved in." ma:list="{7d9dc4d4-43cd-47bd-8fed-0b4be507c8fa}" ma:internalName="Industry" ma:showField="Title" ma:web="7eb79956-3a63-4c52-8640-f7dcdffaeab8">
      <xsd:simpleType>
        <xsd:restriction base="dms:Lookup"/>
      </xsd:simpleType>
    </xsd:element>
    <xsd:element name="Programme" ma:index="8" nillable="true" ma:displayName="Programme" ma:description="A lookup on the Programme" ma:list="{205e06f3-73d0-47b1-b0a8-7bdb5f31ac93}" ma:internalName="Programme" ma:showField="Title" ma:web="7eb79956-3a63-4c52-8640-f7dcdffaeab8">
      <xsd:simpleType>
        <xsd:restriction base="dms:Lookup"/>
      </xsd:simpleType>
    </xsd:element>
    <xsd:element name="Business_x0020_Unit" ma:index="9" nillable="true" ma:displayName="Business Unit" ma:description="A lookup on the MITO Business Unit" ma:list="{10cabc8f-b80c-4036-99a3-e97753a2b175}" ma:internalName="Business_x0020_Unit" ma:showField="Title" ma:web="7eb79956-3a63-4c52-8640-f7dcdffaeab8">
      <xsd:simpleType>
        <xsd:restriction base="dms:Lookup"/>
      </xsd:simpleType>
    </xsd:element>
    <xsd:element name="Business_x0020_Unit_x0020_Subscriber" ma:index="10" nillable="true" ma:displayName="Business Unit Subscriber" ma:list="{10cabc8f-b80c-4036-99a3-e97753a2b175}" ma:internalName="Business_x0020_Unit_x0020_Subscriber" ma:showField="Title" ma:web="7eb79956-3a63-4c52-8640-f7dcdffae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gion" ma:index="11" nillable="true" ma:displayName="Region" ma:description="A lookup on Region used by MITO" ma:list="{2c2a485e-9535-4998-97b2-030fdb3f17a9}" ma:internalName="Region" ma:showField="Title" ma:web="7eb79956-3a63-4c52-8640-f7dcdffaeab8">
      <xsd:simpleType>
        <xsd:restriction base="dms:Lookup"/>
      </xsd:simpleType>
    </xsd:element>
    <xsd:element name="Sourced_x0020_from" ma:index="12" nillable="true" ma:displayName="Sourced from" ma:list="{943cdf4b-2ca9-4656-870c-bcd48101153b}" ma:internalName="Sourced_x0020_from" ma:showField="Title" ma:web="7eb79956-3a63-4c52-8640-f7dcdffaeab8">
      <xsd:simpleType>
        <xsd:restriction base="dms:Lookup"/>
      </xsd:simpleType>
    </xsd:element>
    <xsd:element name="Source_x0020_Document" ma:index="13" nillable="true" ma:displayName="Source Document" ma:description="For MITO document a link to where the source document is located(. Which can be within the Intranet or file system." ma:internalName="Source_x0020_Document0">
      <xsd:simpleType>
        <xsd:restriction base="dms:Unknown"/>
      </xsd:simpleType>
    </xsd:element>
    <xsd:element name="Diary_x0020_Note" ma:index="14" nillable="true" ma:displayName="Diary Note" ma:description="A narrative of what has changed.  Each update will record the diary note separately so there is a history of the changes being made to the item/document" ma:internalName="Diary_x0020_Note">
      <xsd:simpleType>
        <xsd:restriction base="dms:Note">
          <xsd:maxLength value="255"/>
        </xsd:restriction>
      </xsd:simpleType>
    </xsd:element>
    <xsd:element name="Outline" ma:index="15" nillable="true" ma:displayName="Outline" ma:description="A outline of the topic/subject (e.g. Industry, Region etc)" ma:internalName="Outline">
      <xsd:simpleType>
        <xsd:restriction base="dms:Note">
          <xsd:maxLength value="255"/>
        </xsd:restriction>
      </xsd:simpleType>
    </xsd:element>
    <xsd:element name="Business_x0020_Unit_x003a_ID" ma:index="16" nillable="true" ma:displayName="Business Unit:ID" ma:list="{10cabc8f-b80c-4036-99a3-e97753a2b175}" ma:internalName="Business_x0020_Unit_x003A_ID" ma:readOnly="true" ma:showField="ID" ma:web="7eb79956-3a63-4c52-8640-f7dcdffaeab8">
      <xsd:simpleType>
        <xsd:restriction base="dms:Lookup"/>
      </xsd:simpleType>
    </xsd:element>
    <xsd:element name="Industry_x003a_ID" ma:index="18" nillable="true" ma:displayName="Industry:ID" ma:list="{7d9dc4d4-43cd-47bd-8fed-0b4be507c8fa}" ma:internalName="Industry_x003A_ID" ma:readOnly="true" ma:showField="ID" ma:web="7eb79956-3a63-4c52-8640-f7dcdffaeab8">
      <xsd:simpleType>
        <xsd:restriction base="dms:Lookup"/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Region_x003a_ID" ma:index="21" nillable="true" ma:displayName="Region:ID" ma:list="{2c2a485e-9535-4998-97b2-030fdb3f17a9}" ma:internalName="Region_x003A_ID" ma:readOnly="true" ma:showField="ID" ma:web="7eb79956-3a63-4c52-8640-f7dcdffaeab8">
      <xsd:simpleType>
        <xsd:restriction base="dms:Lookup"/>
      </xsd:simpleType>
    </xsd:element>
    <xsd:element name="Area_x0020_of_x0020_Interest_x003a_ID" ma:index="23" nillable="true" ma:displayName="Area of Interest:ID" ma:list="{ef9ed02d-ab7f-472a-9a5c-dda95251f0c3}" ma:internalName="Area_x0020_of_x0020_Interest_x003A_ID" ma:readOnly="true" ma:showField="ID" ma:web="7eb79956-3a63-4c52-8640-f7dcdffaeab8">
      <xsd:simpleType>
        <xsd:restriction base="dms:Lookup"/>
      </xsd:simpleType>
    </xsd:element>
    <xsd:element name="Period_x0020_Covered_x003a_End_x0020_Date" ma:index="27" nillable="true" ma:displayName="Period  End Date" ma:list="{302b2c61-db3e-4fef-8674-ac46622320b2}" ma:internalName="Period_x0020_Covered_x003A_End_x0020_Date" ma:readOnly="true" ma:showField="_EndDate" ma:web="7eb79956-3a63-4c52-8640-f7dcdffaeab8">
      <xsd:simpleType>
        <xsd:restriction base="dms:Lookup"/>
      </xsd:simpleType>
    </xsd:element>
    <xsd:element name="Period_x0020_Covered_x003a_Start_x0020_Date" ma:index="28" nillable="true" ma:displayName="Period Start Date" ma:list="{302b2c61-db3e-4fef-8674-ac46622320b2}" ma:internalName="Period_x0020_Covered_x003A_Start_x0020_Date" ma:readOnly="true" ma:showField="StartDate" ma:web="7eb79956-3a63-4c52-8640-f7dcdffaeab8">
      <xsd:simpleType>
        <xsd:restriction base="dms:Lookup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Business_x0020_Unit_x0020_Subscriber_x003a_ID" ma:index="32" nillable="true" ma:displayName="Business Unit Subscriber:ID" ma:list="{10cabc8f-b80c-4036-99a3-e97753a2b175}" ma:internalName="Business_x0020_Unit_x0020_Subscriber_x003A_ID" ma:readOnly="true" ma:showField="ID" ma:web="7eb79956-3a63-4c52-8640-f7dcdffae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xpires" ma:index="5" nillable="true" ma:displayName="Expires" ma:default="2099-12-31T00:00:00Z" ma:format="DateOnly" ma:internalName="Expires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998fa-e8e7-491f-9cee-6c8b41b822cb" elementFormDefault="qualified">
    <xsd:import namespace="http://schemas.microsoft.com/office/2006/documentManagement/types"/>
    <xsd:import namespace="http://schemas.microsoft.com/office/infopath/2007/PartnerControls"/>
    <xsd:element name="w88e" ma:index="30" nillable="true" ma:displayName="Complete" ma:internalName="w88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1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27EB6B-38F9-4294-938D-1D1801BA3FEF}"/>
</file>

<file path=customXml/itemProps2.xml><?xml version="1.0" encoding="utf-8"?>
<ds:datastoreItem xmlns:ds="http://schemas.openxmlformats.org/officeDocument/2006/customXml" ds:itemID="{128FF365-ADE2-48C5-A8E7-89445B9097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61D277-0359-47F6-A805-1A3C7811E388}">
  <ds:schemaRefs>
    <ds:schemaRef ds:uri="http://schemas.openxmlformats.org/package/2006/metadata/core-properties"/>
    <ds:schemaRef ds:uri="7eb79956-3a63-4c52-8640-f7dcdffaeab8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870998fa-e8e7-491f-9cee-6c8b41b822cb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777DB15-6E92-42CE-96B6-5CEB983076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b79956-3a63-4c52-8640-f7dcdffaeab8"/>
    <ds:schemaRef ds:uri="http://schemas.microsoft.com/sharepoint/v3"/>
    <ds:schemaRef ds:uri="870998fa-e8e7-491f-9cee-6c8b41b822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MITO Powerpoint template 2016 (16-9 widescreen)</Template>
  <TotalTime>3935</TotalTime>
  <Words>165</Words>
  <Application>Microsoft Office PowerPoint</Application>
  <PresentationFormat>Widescreen</PresentationFormat>
  <Paragraphs>61</Paragraphs>
  <Slides>21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He oranga haumako. He waaheke ranga wairua.  Enriching lives, inspiring futures:  Developing career pathways in an increasingly technological and digital world.</vt:lpstr>
      <vt:lpstr>SPEAKER</vt:lpstr>
      <vt:lpstr>Our industries</vt:lpstr>
      <vt:lpstr>PowerPoint Presentation</vt:lpstr>
      <vt:lpstr>PowerPoint Presentation</vt:lpstr>
      <vt:lpstr>ITS – Intelligent Transport Systems</vt:lpstr>
      <vt:lpstr>Autonomous Pods</vt:lpstr>
      <vt:lpstr>New Zealand’s first Smart Shuttle</vt:lpstr>
      <vt:lpstr>Autonomous trucks</vt:lpstr>
      <vt:lpstr>Self driving trucks</vt:lpstr>
      <vt:lpstr>PowerPoint Presentation</vt:lpstr>
      <vt:lpstr>SPEAKER</vt:lpstr>
      <vt:lpstr>PowerPoint Presentation</vt:lpstr>
      <vt:lpstr>Learning on-the-job</vt:lpstr>
      <vt:lpstr>Evolving training to meet industry needs </vt:lpstr>
      <vt:lpstr>Evolving training to meet industry needs </vt:lpstr>
      <vt:lpstr>eLearning</vt:lpstr>
      <vt:lpstr>Supporting our learners</vt:lpstr>
      <vt:lpstr>PowerPoint Presentation</vt:lpstr>
      <vt:lpstr>He oranga haumako. He waaheke ranga wairua.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Wilson (MITO)</dc:creator>
  <cp:lastModifiedBy>Megan Fowlie</cp:lastModifiedBy>
  <cp:revision>320</cp:revision>
  <dcterms:created xsi:type="dcterms:W3CDTF">2017-07-11T23:09:08Z</dcterms:created>
  <dcterms:modified xsi:type="dcterms:W3CDTF">2018-07-30T02:22:36Z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0x010100A5075C6391481D4593BFB4D5F3E66619</vt:lpwstr>
  </property>
  <property fmtid="{D5CDD505-2E9C-101B-9397-08002B2CF9AE}" pid="3" name="_dlc_DocIdItemGuid">
    <vt:lpwstr>252fb9c0-9a6b-4df7-ba77-bd30fe11e2d3</vt:lpwstr>
  </property>
</Properties>
</file>