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0"/>
  </p:notesMasterIdLst>
  <p:sldIdLst>
    <p:sldId id="283" r:id="rId5"/>
    <p:sldId id="304" r:id="rId6"/>
    <p:sldId id="290" r:id="rId7"/>
    <p:sldId id="293" r:id="rId8"/>
    <p:sldId id="295" r:id="rId9"/>
    <p:sldId id="296" r:id="rId10"/>
    <p:sldId id="298" r:id="rId11"/>
    <p:sldId id="299" r:id="rId12"/>
    <p:sldId id="301" r:id="rId13"/>
    <p:sldId id="300" r:id="rId14"/>
    <p:sldId id="302" r:id="rId15"/>
    <p:sldId id="303" r:id="rId16"/>
    <p:sldId id="305" r:id="rId17"/>
    <p:sldId id="307" r:id="rId18"/>
    <p:sldId id="306" r:id="rId19"/>
  </p:sldIdLst>
  <p:sldSz cx="12192000" cy="6858000"/>
  <p:notesSz cx="6807200" cy="9939338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100" d="100"/>
          <a:sy n="100" d="100"/>
        </p:scale>
        <p:origin x="70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20071-505B-4B1C-99FC-1129B49D2D37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0B484-D5A5-4874-90EE-BB947A5BC2D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6400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0B484-D5A5-4874-90EE-BB947A5BC2D0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635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0B484-D5A5-4874-90EE-BB947A5BC2D0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172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9D4A-6AB4-4718-B7B9-216C3D9C56C7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8824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baseline="0" dirty="0" smtClean="0"/>
              <a:t>Having a dedicated Schools Transition Advisor has means that students </a:t>
            </a:r>
            <a:r>
              <a:rPr lang="en-NZ" sz="1400" b="1" baseline="0" dirty="0" smtClean="0"/>
              <a:t>are screened and matched</a:t>
            </a:r>
            <a:r>
              <a:rPr lang="en-NZ" sz="1400" baseline="0" dirty="0" smtClean="0"/>
              <a:t> and introduced at the best workplace for them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400" baseline="0" dirty="0" smtClean="0"/>
              <a:t>	Factors taken into account include interests, vicinity to home and transport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400" baseline="0" dirty="0" smtClean="0"/>
              <a:t>	</a:t>
            </a:r>
            <a:r>
              <a:rPr lang="en-NZ" sz="1400" i="1" baseline="0" dirty="0" smtClean="0"/>
              <a:t>Where there is a will there is a way and for a student who was desperate to work for a superyacht builder in Hobsonville Point, he was getting up at 530am each day, catching 2 buses to get to work on time, now in his second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400" i="1" baseline="0" dirty="0" smtClean="0"/>
              <a:t>	year of his apprenticeship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dirty="0" smtClean="0"/>
              <a:t>Work backwards – find the workplace and connect suitable, enthusiastic students to the employers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dirty="0" smtClean="0"/>
              <a:t>Work with student, whanau and school to ensure successful outcomes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dirty="0" smtClean="0"/>
              <a:t>The model</a:t>
            </a:r>
            <a:r>
              <a:rPr lang="en-NZ" sz="1400" baseline="0" dirty="0" smtClean="0"/>
              <a:t> is based on a 3 + 2 / 4 + 1 placement, but this is all worked around what suits the student, school and the employer. Often school holidays are worked, purely as more exposure to a workplace = greater knowledge to assist decision making about the future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sz="1400" dirty="0" smtClean="0"/>
              <a:t>Education is key – we have the knowledge</a:t>
            </a:r>
            <a:r>
              <a:rPr lang="en-NZ" sz="1400" baseline="0" dirty="0" smtClean="0"/>
              <a:t> of our industry, we have the relationships with our employers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baseline="0" dirty="0" smtClean="0"/>
              <a:t>Students who have had problems achieving at school are suddenly transformed by the workplace learning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baseline="0" dirty="0" smtClean="0"/>
              <a:t>Transformational - very satisfying to see students 10 Ft. tall and bullet proof after finding the work enjoyable and the assessments doable because they are interesting and relevant for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baseline="0" dirty="0" smtClean="0"/>
              <a:t>Many students, who have not previously succeeded in the classroom are using their marine credits to pass NCEA L 2 &amp;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400" baseline="0" dirty="0" smtClean="0"/>
              <a:t>Pastoral care throughout has been great support to the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400" baseline="0" dirty="0" smtClean="0"/>
          </a:p>
          <a:p>
            <a:endParaRPr lang="en-NZ" sz="1400" baseline="0" dirty="0" smtClean="0"/>
          </a:p>
          <a:p>
            <a:r>
              <a:rPr lang="en-NZ" baseline="0" dirty="0" smtClean="0"/>
              <a:t>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9D4A-6AB4-4718-B7B9-216C3D9C56C7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787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9D4A-6AB4-4718-B7B9-216C3D9C56C7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42462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9D4A-6AB4-4718-B7B9-216C3D9C56C7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10464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0B484-D5A5-4874-90EE-BB947A5BC2D0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90771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0B484-D5A5-4874-90EE-BB947A5BC2D0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01175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0B484-D5A5-4874-90EE-BB947A5BC2D0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261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557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555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5568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593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451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132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876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953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442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790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213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472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2476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68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404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189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753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5DEDA5-6756-4FD2-BC14-08854A676D8B}" type="datetimeFigureOut">
              <a:rPr lang="en-NZ" smtClean="0"/>
              <a:t>16/08/2018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1538A3-EBB3-45D9-80A2-DA081075108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407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hyperlink" Target="mailto:training@nzmarine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hyperlink" Target="https://drive.google.com/open?id=1GsZejWbEjmuSMIWSqPQUF9RIUtt9AS3P" TargetMode="Externa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18" y="1400432"/>
            <a:ext cx="5093562" cy="342591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8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Z Marine Video 3 - Compress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1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Z Marine Video 4 - Compress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5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441622"/>
            <a:ext cx="10018713" cy="1383956"/>
          </a:xfrm>
        </p:spPr>
        <p:txBody>
          <a:bodyPr>
            <a:normAutofit/>
          </a:bodyPr>
          <a:lstStyle/>
          <a:p>
            <a:r>
              <a:rPr lang="en-NZ" sz="60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Mike Birdsall</a:t>
            </a:r>
            <a:endParaRPr lang="en-NZ" sz="60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2324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Z" sz="6000" dirty="0" smtClean="0"/>
              <a:t>NZ Marine &amp; Composites Field Officer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9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Z Marine Video 5 - Compress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5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05231" y="618518"/>
            <a:ext cx="9506466" cy="1111428"/>
          </a:xfrm>
        </p:spPr>
        <p:txBody>
          <a:bodyPr>
            <a:normAutofit/>
          </a:bodyPr>
          <a:lstStyle/>
          <a:p>
            <a:r>
              <a:rPr lang="en-NZ" b="1" dirty="0" smtClean="0"/>
              <a:t>Types of Work in the Marine </a:t>
            </a:r>
            <a:r>
              <a:rPr lang="en-NZ" b="1" dirty="0"/>
              <a:t>I</a:t>
            </a:r>
            <a:r>
              <a:rPr lang="en-NZ" b="1" dirty="0" smtClean="0"/>
              <a:t>ndustry</a:t>
            </a:r>
            <a:endParaRPr lang="en-NZ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05232" y="2233749"/>
            <a:ext cx="9342179" cy="4051721"/>
          </a:xfrm>
        </p:spPr>
        <p:txBody>
          <a:bodyPr>
            <a:normAutofit/>
          </a:bodyPr>
          <a:lstStyle/>
          <a:p>
            <a:r>
              <a:rPr lang="en-NZ" sz="2000" dirty="0" smtClean="0"/>
              <a:t>Boatbuilding in alloy, composite, wood, steel</a:t>
            </a:r>
          </a:p>
          <a:p>
            <a:r>
              <a:rPr lang="en-NZ" sz="2000" dirty="0" smtClean="0"/>
              <a:t>Composite production</a:t>
            </a:r>
          </a:p>
          <a:p>
            <a:r>
              <a:rPr lang="en-NZ" sz="2000" dirty="0" smtClean="0"/>
              <a:t>Marine systems engineering</a:t>
            </a:r>
          </a:p>
          <a:p>
            <a:r>
              <a:rPr lang="en-NZ" sz="2000" dirty="0" smtClean="0"/>
              <a:t>Power boat systems and servicing</a:t>
            </a:r>
          </a:p>
          <a:p>
            <a:r>
              <a:rPr lang="en-NZ" sz="2000" dirty="0" smtClean="0"/>
              <a:t>Electrical / electronics</a:t>
            </a:r>
          </a:p>
          <a:p>
            <a:r>
              <a:rPr lang="en-NZ" sz="2000" dirty="0" smtClean="0"/>
              <a:t>Marine interiors</a:t>
            </a:r>
          </a:p>
          <a:p>
            <a:r>
              <a:rPr lang="en-NZ" sz="2000" dirty="0" smtClean="0"/>
              <a:t>Marine painting</a:t>
            </a:r>
          </a:p>
          <a:p>
            <a:r>
              <a:rPr lang="en-NZ" sz="2000" dirty="0" smtClean="0"/>
              <a:t>Sail or spar making</a:t>
            </a:r>
          </a:p>
          <a:p>
            <a:r>
              <a:rPr lang="en-NZ" sz="2000" dirty="0" smtClean="0"/>
              <a:t>Marina operations</a:t>
            </a:r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41" y="1729946"/>
            <a:ext cx="2800864" cy="4184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9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756" y="4633498"/>
            <a:ext cx="2753599" cy="1852061"/>
          </a:xfrm>
        </p:spPr>
      </p:pic>
      <p:sp>
        <p:nvSpPr>
          <p:cNvPr id="13" name="Rectangle 12"/>
          <p:cNvSpPr/>
          <p:nvPr/>
        </p:nvSpPr>
        <p:spPr>
          <a:xfrm>
            <a:off x="2891848" y="1422906"/>
            <a:ext cx="6096000" cy="34624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NZ" sz="32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Freephone</a:t>
            </a:r>
            <a:r>
              <a:rPr lang="en-NZ" sz="32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: 0800 600 242 Phone: +64 09 360 0056 </a:t>
            </a:r>
            <a:r>
              <a:rPr lang="en-NZ" sz="32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/>
            </a:r>
            <a:br>
              <a:rPr lang="en-NZ" sz="32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</a:br>
            <a:r>
              <a:rPr lang="en-NZ" sz="32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Web: www.nzmacito.org.nz</a:t>
            </a:r>
            <a:endParaRPr lang="en-NZ" sz="32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NZ" sz="32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Email</a:t>
            </a:r>
            <a:r>
              <a:rPr lang="en-NZ" sz="32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: </a:t>
            </a:r>
            <a:r>
              <a:rPr lang="en-NZ" sz="32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hlinkClick r:id="rId4"/>
              </a:rPr>
              <a:t>training@nzmarine.com</a:t>
            </a:r>
            <a:r>
              <a:rPr lang="en-NZ" dirty="0">
                <a:solidFill>
                  <a:srgbClr val="676765"/>
                </a:solidFill>
                <a:latin typeface="Maven Pro"/>
              </a:rPr>
              <a:t> </a:t>
            </a:r>
            <a:endParaRPr lang="en-N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57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441622"/>
            <a:ext cx="10018713" cy="1383956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Tracey Eaton </a:t>
            </a:r>
            <a:endParaRPr lang="en-NZ" sz="60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2324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Gill Sans MT" panose="020B0502020104020203" pitchFamily="34" charset="0"/>
              </a:rPr>
              <a:t>Schools Transition Advisor</a:t>
            </a:r>
            <a:r>
              <a:rPr lang="en-US" sz="6000" dirty="0" smtClean="0"/>
              <a:t> </a:t>
            </a:r>
            <a:endParaRPr lang="en-NZ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9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500062"/>
            <a:ext cx="10515600" cy="1325563"/>
          </a:xfrm>
        </p:spPr>
        <p:txBody>
          <a:bodyPr/>
          <a:lstStyle/>
          <a:p>
            <a:r>
              <a:rPr lang="en-NZ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School to Work Programme</a:t>
            </a:r>
            <a:endParaRPr lang="en-NZ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81665"/>
            <a:ext cx="10018713" cy="4209536"/>
          </a:xfrm>
        </p:spPr>
        <p:txBody>
          <a:bodyPr>
            <a:normAutofit fontScale="32500" lnSpcReduction="20000"/>
          </a:bodyPr>
          <a:lstStyle/>
          <a:p>
            <a:r>
              <a:rPr lang="en-NZ" sz="6200" dirty="0" smtClean="0">
                <a:latin typeface="Gill Sans MT" panose="020B0502020104020203" pitchFamily="34" charset="0"/>
              </a:rPr>
              <a:t>Year 12 and 13 students </a:t>
            </a:r>
            <a:r>
              <a:rPr lang="en-NZ" sz="6200" b="1" dirty="0" smtClean="0">
                <a:latin typeface="Gill Sans MT" panose="020B0502020104020203" pitchFamily="34" charset="0"/>
              </a:rPr>
              <a:t>employed</a:t>
            </a:r>
            <a:r>
              <a:rPr lang="en-NZ" sz="6200" dirty="0" smtClean="0">
                <a:latin typeface="Gill Sans MT" panose="020B0502020104020203" pitchFamily="34" charset="0"/>
              </a:rPr>
              <a:t> on</a:t>
            </a:r>
          </a:p>
          <a:p>
            <a:pPr marL="0" indent="0">
              <a:buNone/>
            </a:pPr>
            <a:r>
              <a:rPr lang="en-NZ" sz="6200" dirty="0">
                <a:latin typeface="Gill Sans MT" panose="020B0502020104020203" pitchFamily="34" charset="0"/>
              </a:rPr>
              <a:t> </a:t>
            </a:r>
            <a:r>
              <a:rPr lang="en-NZ" sz="6200" dirty="0" smtClean="0">
                <a:latin typeface="Gill Sans MT" panose="020B0502020104020203" pitchFamily="34" charset="0"/>
              </a:rPr>
              <a:t>   a </a:t>
            </a:r>
            <a:r>
              <a:rPr lang="en-NZ" sz="6200" dirty="0">
                <a:latin typeface="Gill Sans MT" panose="020B0502020104020203" pitchFamily="34" charset="0"/>
              </a:rPr>
              <a:t>part time </a:t>
            </a:r>
            <a:r>
              <a:rPr lang="en-NZ" sz="6200" dirty="0" smtClean="0">
                <a:latin typeface="Gill Sans MT" panose="020B0502020104020203" pitchFamily="34" charset="0"/>
              </a:rPr>
              <a:t>basis</a:t>
            </a:r>
          </a:p>
          <a:p>
            <a:r>
              <a:rPr lang="en-NZ" sz="6200" dirty="0" smtClean="0">
                <a:latin typeface="Gill Sans MT" panose="020B0502020104020203" pitchFamily="34" charset="0"/>
              </a:rPr>
              <a:t>Learn </a:t>
            </a:r>
            <a:r>
              <a:rPr lang="en-NZ" sz="6200" dirty="0">
                <a:latin typeface="Gill Sans MT" panose="020B0502020104020203" pitchFamily="34" charset="0"/>
              </a:rPr>
              <a:t>practical, relevant skills </a:t>
            </a:r>
            <a:r>
              <a:rPr lang="en-NZ" sz="6200" dirty="0" smtClean="0">
                <a:latin typeface="Gill Sans MT" panose="020B0502020104020203" pitchFamily="34" charset="0"/>
              </a:rPr>
              <a:t>for 1 or 2 days </a:t>
            </a:r>
          </a:p>
          <a:p>
            <a:pPr marL="0" indent="0">
              <a:buNone/>
            </a:pPr>
            <a:r>
              <a:rPr lang="en-NZ" sz="6200" dirty="0" smtClean="0">
                <a:latin typeface="Gill Sans MT" panose="020B0502020104020203" pitchFamily="34" charset="0"/>
              </a:rPr>
              <a:t>    a week while still at attending school</a:t>
            </a:r>
            <a:endParaRPr lang="en-NZ" sz="6200" dirty="0">
              <a:latin typeface="Gill Sans MT" panose="020B0502020104020203" pitchFamily="34" charset="0"/>
            </a:endParaRPr>
          </a:p>
          <a:p>
            <a:r>
              <a:rPr lang="en-NZ" sz="6200" dirty="0" smtClean="0">
                <a:latin typeface="Gill Sans MT" panose="020B0502020104020203" pitchFamily="34" charset="0"/>
              </a:rPr>
              <a:t>Earn </a:t>
            </a:r>
            <a:r>
              <a:rPr lang="en-NZ" sz="6200" dirty="0">
                <a:latin typeface="Gill Sans MT" panose="020B0502020104020203" pitchFamily="34" charset="0"/>
              </a:rPr>
              <a:t>credits contributing towards </a:t>
            </a:r>
            <a:r>
              <a:rPr lang="en-NZ" sz="6200" dirty="0" smtClean="0">
                <a:latin typeface="Gill Sans MT" panose="020B0502020104020203" pitchFamily="34" charset="0"/>
              </a:rPr>
              <a:t>level 2 &amp; 3</a:t>
            </a:r>
          </a:p>
          <a:p>
            <a:pPr marL="0" indent="0">
              <a:buNone/>
            </a:pPr>
            <a:r>
              <a:rPr lang="en-NZ" sz="6200" dirty="0">
                <a:latin typeface="Gill Sans MT" panose="020B0502020104020203" pitchFamily="34" charset="0"/>
              </a:rPr>
              <a:t> </a:t>
            </a:r>
            <a:r>
              <a:rPr lang="en-NZ" sz="6200" dirty="0" smtClean="0">
                <a:latin typeface="Gill Sans MT" panose="020B0502020104020203" pitchFamily="34" charset="0"/>
              </a:rPr>
              <a:t>   NCEA attainment</a:t>
            </a:r>
            <a:endParaRPr lang="en-NZ" sz="6200" dirty="0">
              <a:latin typeface="Gill Sans MT" panose="020B0502020104020203" pitchFamily="34" charset="0"/>
            </a:endParaRPr>
          </a:p>
          <a:p>
            <a:r>
              <a:rPr lang="en-NZ" sz="6200" dirty="0" smtClean="0">
                <a:latin typeface="Gill Sans MT" panose="020B0502020104020203" pitchFamily="34" charset="0"/>
              </a:rPr>
              <a:t>Make </a:t>
            </a:r>
            <a:r>
              <a:rPr lang="en-NZ" sz="6200" b="1" dirty="0">
                <a:latin typeface="Gill Sans MT" panose="020B0502020104020203" pitchFamily="34" charset="0"/>
              </a:rPr>
              <a:t>informed</a:t>
            </a:r>
            <a:r>
              <a:rPr lang="en-NZ" sz="6200" dirty="0">
                <a:latin typeface="Gill Sans MT" panose="020B0502020104020203" pitchFamily="34" charset="0"/>
              </a:rPr>
              <a:t> decisions about </a:t>
            </a:r>
            <a:r>
              <a:rPr lang="en-NZ" sz="6200" dirty="0" smtClean="0">
                <a:latin typeface="Gill Sans MT" panose="020B0502020104020203" pitchFamily="34" charset="0"/>
              </a:rPr>
              <a:t>future</a:t>
            </a:r>
          </a:p>
          <a:p>
            <a:pPr marL="0" indent="0">
              <a:buNone/>
            </a:pPr>
            <a:r>
              <a:rPr lang="en-NZ" sz="6200" dirty="0">
                <a:latin typeface="Gill Sans MT" panose="020B0502020104020203" pitchFamily="34" charset="0"/>
              </a:rPr>
              <a:t> </a:t>
            </a:r>
            <a:r>
              <a:rPr lang="en-NZ" sz="6200" dirty="0" smtClean="0">
                <a:latin typeface="Gill Sans MT" panose="020B0502020104020203" pitchFamily="34" charset="0"/>
              </a:rPr>
              <a:t>   pathways</a:t>
            </a:r>
            <a:endParaRPr lang="en-NZ" sz="6200" dirty="0">
              <a:latin typeface="Gill Sans MT" panose="020B0502020104020203" pitchFamily="34" charset="0"/>
            </a:endParaRPr>
          </a:p>
          <a:p>
            <a:r>
              <a:rPr lang="en-NZ" sz="6200" dirty="0" smtClean="0">
                <a:latin typeface="Gill Sans MT" panose="020B0502020104020203" pitchFamily="34" charset="0"/>
              </a:rPr>
              <a:t>Smooth </a:t>
            </a:r>
            <a:r>
              <a:rPr lang="en-NZ" sz="6200" dirty="0">
                <a:latin typeface="Gill Sans MT" panose="020B0502020104020203" pitchFamily="34" charset="0"/>
              </a:rPr>
              <a:t>transition from </a:t>
            </a:r>
            <a:r>
              <a:rPr lang="en-NZ" sz="6200" dirty="0" smtClean="0">
                <a:latin typeface="Gill Sans MT" panose="020B0502020104020203" pitchFamily="34" charset="0"/>
              </a:rPr>
              <a:t>the classroom</a:t>
            </a:r>
          </a:p>
          <a:p>
            <a:pPr marL="0" indent="0">
              <a:buNone/>
            </a:pPr>
            <a:r>
              <a:rPr lang="en-NZ" sz="6200" dirty="0">
                <a:latin typeface="Gill Sans MT" panose="020B0502020104020203" pitchFamily="34" charset="0"/>
              </a:rPr>
              <a:t> </a:t>
            </a:r>
            <a:r>
              <a:rPr lang="en-NZ" sz="6200" dirty="0" smtClean="0">
                <a:latin typeface="Gill Sans MT" panose="020B0502020104020203" pitchFamily="34" charset="0"/>
              </a:rPr>
              <a:t>   to industry</a:t>
            </a:r>
            <a:endParaRPr lang="en-NZ" sz="6200" dirty="0">
              <a:latin typeface="Gill Sans MT" panose="020B0502020104020203" pitchFamily="34" charset="0"/>
            </a:endParaRPr>
          </a:p>
          <a:p>
            <a:endParaRPr lang="en-N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4" y="1934739"/>
            <a:ext cx="4769708" cy="3503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2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759" y="395416"/>
            <a:ext cx="10065588" cy="71560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NZ" sz="4400" dirty="0" smtClean="0">
              <a:solidFill>
                <a:schemeClr val="accent5"/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endParaRPr lang="en-NZ" sz="4000" b="1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endParaRPr lang="en-NZ" sz="4000" b="1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en-NZ" sz="40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Benefits</a:t>
            </a:r>
          </a:p>
          <a:p>
            <a:r>
              <a:rPr lang="en-NZ" dirty="0" smtClean="0">
                <a:latin typeface="Gill Sans MT" panose="020B0502020104020203" pitchFamily="34" charset="0"/>
              </a:rPr>
              <a:t>Explore new career options</a:t>
            </a:r>
          </a:p>
          <a:p>
            <a:r>
              <a:rPr lang="en-NZ" dirty="0" smtClean="0">
                <a:latin typeface="Gill Sans MT" panose="020B0502020104020203" pitchFamily="34" charset="0"/>
              </a:rPr>
              <a:t>Experience practical and theory based training</a:t>
            </a:r>
          </a:p>
          <a:p>
            <a:r>
              <a:rPr lang="en-NZ" dirty="0" smtClean="0">
                <a:latin typeface="Gill Sans MT" panose="020B0502020104020203" pitchFamily="34" charset="0"/>
              </a:rPr>
              <a:t>Learn transferrable skills</a:t>
            </a:r>
          </a:p>
          <a:p>
            <a:r>
              <a:rPr lang="en-NZ" dirty="0" smtClean="0">
                <a:latin typeface="Gill Sans MT" panose="020B0502020104020203" pitchFamily="34" charset="0"/>
              </a:rPr>
              <a:t>Mentored by industry experts</a:t>
            </a:r>
            <a:endParaRPr lang="en-NZ" dirty="0">
              <a:latin typeface="Gill Sans MT" panose="020B0502020104020203" pitchFamily="34" charset="0"/>
            </a:endParaRPr>
          </a:p>
          <a:p>
            <a:r>
              <a:rPr lang="en-NZ" dirty="0" smtClean="0">
                <a:latin typeface="Gill Sans MT" panose="020B0502020104020203" pitchFamily="34" charset="0"/>
              </a:rPr>
              <a:t>Flexible placements to suit all stakeholders</a:t>
            </a:r>
          </a:p>
          <a:p>
            <a:r>
              <a:rPr lang="en-NZ" dirty="0" smtClean="0">
                <a:latin typeface="Gill Sans MT" panose="020B0502020104020203" pitchFamily="34" charset="0"/>
              </a:rPr>
              <a:t>Supporting industry connections</a:t>
            </a:r>
          </a:p>
          <a:p>
            <a:r>
              <a:rPr lang="en-NZ" dirty="0" smtClean="0">
                <a:latin typeface="Gill Sans MT" panose="020B0502020104020203" pitchFamily="34" charset="0"/>
              </a:rPr>
              <a:t>Breaking down transitional barriers</a:t>
            </a:r>
          </a:p>
          <a:p>
            <a:endParaRPr lang="en-NZ" dirty="0">
              <a:latin typeface="Gill Sans MT" panose="020B0502020104020203" pitchFamily="34" charset="0"/>
            </a:endParaRPr>
          </a:p>
          <a:p>
            <a:endParaRPr lang="en-NZ" sz="3200" dirty="0">
              <a:latin typeface="Gill Sans MT" panose="020B0502020104020203" pitchFamily="34" charset="0"/>
            </a:endParaRPr>
          </a:p>
          <a:p>
            <a:endParaRPr lang="en-NZ" sz="3200" dirty="0" smtClean="0">
              <a:latin typeface="Gill Sans MT" panose="020B0502020104020203" pitchFamily="34" charset="0"/>
            </a:endParaRPr>
          </a:p>
          <a:p>
            <a:endParaRPr lang="en-NZ" sz="3200" dirty="0">
              <a:latin typeface="Gill Sans MT" panose="020B0502020104020203" pitchFamily="34" charset="0"/>
            </a:endParaRPr>
          </a:p>
          <a:p>
            <a:endParaRPr lang="en-NZ" sz="3200" dirty="0" smtClean="0">
              <a:latin typeface="Gill Sans MT" panose="020B0502020104020203" pitchFamily="34" charset="0"/>
            </a:endParaRPr>
          </a:p>
          <a:p>
            <a:endParaRPr lang="en-NZ" sz="3200" dirty="0">
              <a:latin typeface="Gill Sans MT" panose="020B0502020104020203" pitchFamily="34" charset="0"/>
            </a:endParaRPr>
          </a:p>
          <a:p>
            <a:endParaRPr lang="en-NZ" sz="3200" dirty="0" smtClean="0"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93" y="1593303"/>
            <a:ext cx="3047142" cy="4090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6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Feedback from Schools</a:t>
            </a:r>
            <a:endParaRPr lang="en-NZ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630" y="1389888"/>
            <a:ext cx="9987170" cy="4787075"/>
          </a:xfrm>
        </p:spPr>
        <p:txBody>
          <a:bodyPr>
            <a:normAutofit/>
          </a:bodyPr>
          <a:lstStyle/>
          <a:p>
            <a:endParaRPr lang="en-NZ" i="1" dirty="0" smtClean="0">
              <a:latin typeface="Gill Sans MT" panose="020B0502020104020203" pitchFamily="34" charset="0"/>
            </a:endParaRPr>
          </a:p>
          <a:p>
            <a:r>
              <a:rPr lang="en-NZ" i="1" dirty="0" smtClean="0">
                <a:latin typeface="Gill Sans MT" panose="020B0502020104020203" pitchFamily="34" charset="0"/>
              </a:rPr>
              <a:t>Transforming, from </a:t>
            </a:r>
            <a:r>
              <a:rPr lang="en-NZ" i="1" dirty="0">
                <a:latin typeface="Gill Sans MT" panose="020B0502020104020203" pitchFamily="34" charset="0"/>
              </a:rPr>
              <a:t>a student who was unable to get out of bed in the morning </a:t>
            </a:r>
            <a:r>
              <a:rPr lang="en-NZ" i="1" dirty="0" smtClean="0">
                <a:latin typeface="Gill Sans MT" panose="020B0502020104020203" pitchFamily="34" charset="0"/>
              </a:rPr>
              <a:t>to </a:t>
            </a:r>
            <a:r>
              <a:rPr lang="en-NZ" i="1" dirty="0">
                <a:latin typeface="Gill Sans MT" panose="020B0502020104020203" pitchFamily="34" charset="0"/>
              </a:rPr>
              <a:t>happy, engaged and getting up early to get to work on </a:t>
            </a:r>
            <a:r>
              <a:rPr lang="en-NZ" i="1" dirty="0" smtClean="0">
                <a:latin typeface="Gill Sans MT" panose="020B0502020104020203" pitchFamily="34" charset="0"/>
              </a:rPr>
              <a:t>time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Peers at school acknowledging the change they see in their mate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Allowing a mini step into industry without the decision to leave school just yet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Student felt respected and valued in the workplace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We value the proactive approach your ITO is taking</a:t>
            </a:r>
          </a:p>
          <a:p>
            <a:endParaRPr lang="en-NZ" dirty="0">
              <a:latin typeface="Gill Sans MT" panose="020B05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0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Feedback from </a:t>
            </a:r>
            <a:r>
              <a:rPr lang="en-NZ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Parents</a:t>
            </a:r>
            <a:endParaRPr lang="en-N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i="1" dirty="0" smtClean="0">
                <a:latin typeface="Gill Sans MT" panose="020B0502020104020203" pitchFamily="34" charset="0"/>
              </a:rPr>
              <a:t>Work days have been the highlight of his week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The experience has helped cement in his mind that the marine industry is where he wants to start his career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I cannot emphasise how much this has changed our son’s life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He was struggling to find his forte, we have watched his confidence grow and his enthusiasm return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A joy to see him with a smile on his face before leaving for work</a:t>
            </a:r>
          </a:p>
          <a:p>
            <a:r>
              <a:rPr lang="en-NZ" i="1" dirty="0" smtClean="0">
                <a:latin typeface="Gill Sans MT" panose="020B0502020104020203" pitchFamily="34" charset="0"/>
              </a:rPr>
              <a:t>He now has a real purpose and the means to chase his dreams</a:t>
            </a:r>
            <a:endParaRPr lang="en-NZ" i="1" dirty="0">
              <a:latin typeface="Gill Sans MT" panose="020B05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5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Click the link below to view the video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Z" sz="4400" dirty="0" smtClean="0">
                <a:hlinkClick r:id="rId6"/>
              </a:rPr>
              <a:t>School to Work </a:t>
            </a:r>
            <a:endParaRPr lang="en-NZ" sz="4400" dirty="0"/>
          </a:p>
        </p:txBody>
      </p:sp>
      <p:pic>
        <p:nvPicPr>
          <p:cNvPr id="5" name="NZ Marine Video 1 - Compress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2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441622"/>
            <a:ext cx="10018713" cy="1383956"/>
          </a:xfrm>
        </p:spPr>
        <p:txBody>
          <a:bodyPr>
            <a:normAutofit/>
          </a:bodyPr>
          <a:lstStyle/>
          <a:p>
            <a:r>
              <a:rPr lang="en-NZ" sz="60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Ben Birdsall</a:t>
            </a:r>
            <a:endParaRPr lang="en-NZ" sz="60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4310" y="3506096"/>
            <a:ext cx="10018713" cy="23248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NZ" sz="6000" dirty="0" smtClean="0"/>
              <a:t>National Certificate in Composite and Wooden Boatbuilding </a:t>
            </a:r>
            <a:br>
              <a:rPr lang="en-NZ" sz="6000" dirty="0" smtClean="0"/>
            </a:br>
            <a:r>
              <a:rPr lang="en-NZ" sz="6000" dirty="0" smtClean="0"/>
              <a:t>(Level 4) </a:t>
            </a:r>
            <a:endParaRPr lang="en-NZ" sz="6000" dirty="0"/>
          </a:p>
        </p:txBody>
      </p:sp>
      <p:sp>
        <p:nvSpPr>
          <p:cNvPr id="3" name="Rectangle 2"/>
          <p:cNvSpPr/>
          <p:nvPr/>
        </p:nvSpPr>
        <p:spPr>
          <a:xfrm>
            <a:off x="3349214" y="244085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NZ" sz="4400" dirty="0" smtClean="0"/>
              <a:t>Graduate </a:t>
            </a:r>
            <a:endParaRPr lang="en-NZ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2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Z Marine Video 2 - Compress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5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4daf38a7-a08f-4c00-bfe5-f5af98b87025"/>
  <p:tag name="ARTICULATE_DESIGN_ID_PARALLAX" val="5pkk8C0fhIR"/>
  <p:tag name="ARTICULATE_USED_PAGE_ORIENTATION" val="1"/>
  <p:tag name="ARTICULATE_USED_PAGE_SIZE" val="7"/>
  <p:tag name="TAG_BACKING_FORM_KEY" val="1575090-n:\section 10.0 marketing and communication\10.2 communication\external communications\powerpoints\itf conference - school to work.pptx"/>
  <p:tag name="ARTICULATE_PRESENTER_VERSION" val="8"/>
  <p:tag name="ARTICULATE_PROJECT_CHECK" val="0"/>
  <p:tag name="ARTICULATE_PRESENTATION_ID" val="533826"/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3"/>
  <p:tag name="ARTICULATE_USED_LAYOUT" val="2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3"/>
  <p:tag name="ARTICULATE_USED_LAYOUT" val="2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3"/>
  <p:tag name="ARTICULATE_USED_LAYOUT" val="2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0"/>
  <p:tag name="ARTICULATE_USED_LAYOUT" val="2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3"/>
  <p:tag name="ARTICULATE_USED_LAYOUT" val="2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5"/>
  <p:tag name="ARTICULATE_USED_LAYOUT" val="2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6"/>
  <p:tag name="ARTICULATE_USED_LAYOUT" val="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8"/>
  <p:tag name="ARTICULATE_USED_LAYOUT" val="2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3"/>
  <p:tag name="ARTICULATE_USED_LAYOUT" val="2"/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83aa2dcc-3d42-42c1-a6f6-d36fc70c8ac8">Presentation</Document_x0020_Type>
    <Final_x0020_Copy xmlns="83aa2dcc-3d42-42c1-a6f6-d36fc70c8ac8">true</Final_x0020_Cop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075C6391481D4593BFB4D5F3E66619" ma:contentTypeVersion="10" ma:contentTypeDescription="Create a new document." ma:contentTypeScope="" ma:versionID="418bae32e4ab466cfe25d8a02fd30399">
  <xsd:schema xmlns:xsd="http://www.w3.org/2001/XMLSchema" xmlns:xs="http://www.w3.org/2001/XMLSchema" xmlns:p="http://schemas.microsoft.com/office/2006/metadata/properties" xmlns:ns2="83aa2dcc-3d42-42c1-a6f6-d36fc70c8ac8" xmlns:ns3="feecf07e-0e03-4e0c-9258-8c784a4431c5" targetNamespace="http://schemas.microsoft.com/office/2006/metadata/properties" ma:root="true" ma:fieldsID="9f6eb14a7f2b715dffbf1bd1049efaa1" ns2:_="" ns3:_="">
    <xsd:import namespace="83aa2dcc-3d42-42c1-a6f6-d36fc70c8ac8"/>
    <xsd:import namespace="feecf07e-0e03-4e0c-9258-8c784a443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Final_x0020_Copy" minOccurs="0"/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aa2dcc-3d42-42c1-a6f6-d36fc70c8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Final_x0020_Copy" ma:index="16" nillable="true" ma:displayName="Final Copy" ma:default="1" ma:description="Final copy to be uploaded to the website" ma:internalName="Final_x0020_Copy">
      <xsd:simpleType>
        <xsd:restriction base="dms:Boolean"/>
      </xsd:simpleType>
    </xsd:element>
    <xsd:element name="Document_x0020_Type" ma:index="17" nillable="true" ma:displayName="Document Type" ma:description="Type of document" ma:internalName="Document_x0020_Type">
      <xsd:simpleType>
        <xsd:restriction base="dms:Choice">
          <xsd:enumeration value="Presentation"/>
          <xsd:enumeration value="Photo"/>
          <xsd:enumeration value="Programme"/>
          <xsd:enumeration value="Audi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cf07e-0e03-4e0c-9258-8c784a443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6928C-51AF-434B-89F8-6317498ED7F3}">
  <ds:schemaRefs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83aa2dcc-3d42-42c1-a6f6-d36fc70c8ac8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feecf07e-0e03-4e0c-9258-8c784a4431c5"/>
  </ds:schemaRefs>
</ds:datastoreItem>
</file>

<file path=customXml/itemProps2.xml><?xml version="1.0" encoding="utf-8"?>
<ds:datastoreItem xmlns:ds="http://schemas.openxmlformats.org/officeDocument/2006/customXml" ds:itemID="{0D2CA1EB-BB4F-4F93-9A10-E738F5C153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52F76A-B19E-4A41-9F92-CD068F226D57}"/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2840</TotalTime>
  <Words>371</Words>
  <Application>Microsoft Office PowerPoint</Application>
  <PresentationFormat>Widescreen</PresentationFormat>
  <Paragraphs>86</Paragraphs>
  <Slides>15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Gill Sans MT</vt:lpstr>
      <vt:lpstr>Maven Pro</vt:lpstr>
      <vt:lpstr>Parallax</vt:lpstr>
      <vt:lpstr>PowerPoint Presentation</vt:lpstr>
      <vt:lpstr>Tracey Eaton </vt:lpstr>
      <vt:lpstr>School to Work Programme</vt:lpstr>
      <vt:lpstr>PowerPoint Presentation</vt:lpstr>
      <vt:lpstr>Feedback from Schools</vt:lpstr>
      <vt:lpstr>Feedback from Parents</vt:lpstr>
      <vt:lpstr>Click the link below to view the video</vt:lpstr>
      <vt:lpstr>Ben Birdsall</vt:lpstr>
      <vt:lpstr>PowerPoint Presentation</vt:lpstr>
      <vt:lpstr>PowerPoint Presentation</vt:lpstr>
      <vt:lpstr>PowerPoint Presentation</vt:lpstr>
      <vt:lpstr>Mike Birdsall</vt:lpstr>
      <vt:lpstr>PowerPoint Presentation</vt:lpstr>
      <vt:lpstr>Types of Work in the Marine Industry</vt:lpstr>
      <vt:lpstr>PowerPoint Presentation</vt:lpstr>
    </vt:vector>
  </TitlesOfParts>
  <Company>Belton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van der Hor</dc:creator>
  <cp:lastModifiedBy>Calder, Danielle</cp:lastModifiedBy>
  <cp:revision>93</cp:revision>
  <cp:lastPrinted>2018-07-29T23:42:24Z</cp:lastPrinted>
  <dcterms:created xsi:type="dcterms:W3CDTF">2018-06-19T02:00:04Z</dcterms:created>
  <dcterms:modified xsi:type="dcterms:W3CDTF">2018-08-15T23:08:23Z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ITF Conference - School to Work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777460D3-72FA-47B6-A924-D5D6915047C7</vt:lpwstr>
  </property>
  <property fmtid="{D5CDD505-2E9C-101B-9397-08002B2CF9AE}" pid="6" name="ArticulateProjectFull">
    <vt:lpwstr>C:\Users\keenan\Desktop\Tuia Te Ako Presentation 2.ppta</vt:lpwstr>
  </property>
  <property fmtid="{D5CDD505-2E9C-101B-9397-08002B2CF9AE}" pid="7" name="ContentTypeId">
    <vt:lpwstr>0x010100A5075C6391481D4593BFB4D5F3E66619</vt:lpwstr>
  </property>
</Properties>
</file>